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01" r:id="rId2"/>
    <p:sldMasterId id="2147483689" r:id="rId3"/>
    <p:sldMasterId id="2147483677" r:id="rId4"/>
    <p:sldMasterId id="2147483664" r:id="rId5"/>
  </p:sldMasterIdLst>
  <p:notesMasterIdLst>
    <p:notesMasterId r:id="rId43"/>
  </p:notesMasterIdLst>
  <p:handoutMasterIdLst>
    <p:handoutMasterId r:id="rId44"/>
  </p:handoutMasterIdLst>
  <p:sldIdLst>
    <p:sldId id="256" r:id="rId6"/>
    <p:sldId id="257" r:id="rId7"/>
    <p:sldId id="368" r:id="rId8"/>
    <p:sldId id="258" r:id="rId9"/>
    <p:sldId id="330" r:id="rId10"/>
    <p:sldId id="335" r:id="rId11"/>
    <p:sldId id="349" r:id="rId12"/>
    <p:sldId id="366" r:id="rId13"/>
    <p:sldId id="367" r:id="rId14"/>
    <p:sldId id="337" r:id="rId15"/>
    <p:sldId id="361" r:id="rId16"/>
    <p:sldId id="362" r:id="rId17"/>
    <p:sldId id="356" r:id="rId18"/>
    <p:sldId id="358" r:id="rId19"/>
    <p:sldId id="359" r:id="rId20"/>
    <p:sldId id="336" r:id="rId21"/>
    <p:sldId id="369" r:id="rId22"/>
    <p:sldId id="355" r:id="rId23"/>
    <p:sldId id="357" r:id="rId24"/>
    <p:sldId id="345" r:id="rId25"/>
    <p:sldId id="350" r:id="rId26"/>
    <p:sldId id="341" r:id="rId27"/>
    <p:sldId id="360" r:id="rId28"/>
    <p:sldId id="344" r:id="rId29"/>
    <p:sldId id="352" r:id="rId30"/>
    <p:sldId id="353" r:id="rId31"/>
    <p:sldId id="354" r:id="rId32"/>
    <p:sldId id="347" r:id="rId33"/>
    <p:sldId id="351" r:id="rId34"/>
    <p:sldId id="334" r:id="rId35"/>
    <p:sldId id="363" r:id="rId36"/>
    <p:sldId id="346" r:id="rId37"/>
    <p:sldId id="371" r:id="rId38"/>
    <p:sldId id="364" r:id="rId39"/>
    <p:sldId id="365" r:id="rId40"/>
    <p:sldId id="370" r:id="rId41"/>
    <p:sldId id="348" r:id="rId4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6">
          <p15:clr>
            <a:srgbClr val="A4A3A4"/>
          </p15:clr>
        </p15:guide>
        <p15:guide id="2" pos="56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81D5FF"/>
    <a:srgbClr val="FF0000"/>
    <a:srgbClr val="A2D4E2"/>
    <a:srgbClr val="FFFF00"/>
    <a:srgbClr val="618DB4"/>
    <a:srgbClr val="CCCCCC"/>
    <a:srgbClr val="446A8C"/>
    <a:srgbClr val="97B3CD"/>
    <a:srgbClr val="BED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8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96" y="72"/>
      </p:cViewPr>
      <p:guideLst>
        <p:guide orient="horz" pos="676"/>
        <p:guide pos="56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1350545-E260-4F41-A803-5BF85CFE96E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29BD68D1-0A4A-364F-B3D1-97755523CC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46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78FCAFC9-2F5E-7849-9A3C-3E3602566C83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A5359D8E-2A04-7648-BB99-EC53D2571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32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6494" y="2494609"/>
            <a:ext cx="5661618" cy="1234730"/>
          </a:xfrm>
        </p:spPr>
        <p:txBody>
          <a:bodyPr anchor="b">
            <a:normAutofit/>
          </a:bodyPr>
          <a:lstStyle>
            <a:lvl1pPr marL="0" indent="0">
              <a:buNone/>
              <a:defRPr sz="3600" b="1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the title of your presentation here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389891" y="4862023"/>
            <a:ext cx="1874480" cy="238727"/>
            <a:chOff x="3519449" y="4886156"/>
            <a:chExt cx="1874480" cy="238727"/>
          </a:xfrm>
        </p:grpSpPr>
        <p:sp>
          <p:nvSpPr>
            <p:cNvPr id="11" name="Subtitle 1"/>
            <p:cNvSpPr txBox="1">
              <a:spLocks/>
            </p:cNvSpPr>
            <p:nvPr userDrawn="1"/>
          </p:nvSpPr>
          <p:spPr>
            <a:xfrm>
              <a:off x="3519449" y="4886156"/>
              <a:ext cx="1050635" cy="1602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>
                  <a:solidFill>
                    <a:srgbClr val="FFFFFF"/>
                  </a:solidFill>
                  <a:latin typeface="Helvetica Neue"/>
                  <a:cs typeface="Helvetica Neue"/>
                </a:rPr>
                <a:t>Powered by</a:t>
              </a:r>
            </a:p>
          </p:txBody>
        </p:sp>
        <p:pic>
          <p:nvPicPr>
            <p:cNvPr id="12" name="Picture 11" descr="sm_logo_reversed1color.png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4796" y="4895292"/>
              <a:ext cx="1109133" cy="229591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57175" y="3732517"/>
            <a:ext cx="3897313" cy="374650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7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1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42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9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07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6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5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4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7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3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60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75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19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33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9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565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30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32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38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5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57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79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36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95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83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ponse 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593F9-7B30-274B-BFFF-492683631E4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04788" y="3880918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4788" y="246927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204788" y="3166774"/>
            <a:ext cx="3859212" cy="280987"/>
          </a:xfrm>
        </p:spPr>
        <p:txBody>
          <a:bodyPr/>
          <a:lstStyle>
            <a:lvl2pPr marL="4763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Total Responses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204788" y="4274702"/>
            <a:ext cx="4576388" cy="35083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6483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1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4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9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2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8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10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788" y="1200151"/>
            <a:ext cx="84820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4788" y="46911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537D1D7B-70B5-9D4F-A9E5-525C1090DAAC}" type="datetime4">
              <a:rPr lang="en-US" smtClean="0"/>
              <a:t>October 24,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4828084"/>
            <a:ext cx="3841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CCCCC"/>
                </a:solidFill>
                <a:latin typeface="Arial"/>
                <a:cs typeface="Arial"/>
              </a:defRPr>
            </a:lvl1pPr>
          </a:lstStyle>
          <a:p>
            <a:fld id="{7FE0505B-37A8-D24C-BEF3-C2D216B51C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953748"/>
          </a:xfrm>
          <a:prstGeom prst="rect">
            <a:avLst/>
          </a:prstGeom>
          <a:solidFill>
            <a:srgbClr val="41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854378"/>
            <a:ext cx="9144000" cy="99370"/>
          </a:xfrm>
          <a:prstGeom prst="rect">
            <a:avLst/>
          </a:prstGeom>
          <a:solidFill>
            <a:srgbClr val="618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7EC9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6024" y="176610"/>
            <a:ext cx="2382828" cy="4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18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000" b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</a:t>
            </a:r>
            <a:r>
              <a:rPr lang="en-US" dirty="0" err="1"/>
              <a:t>stle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CA89D-AFBA-4E3D-BD20-B320A17E52BA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AC63A-AAE7-444A-A169-3D1D0E9132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53748"/>
          </a:xfrm>
          <a:prstGeom prst="rect">
            <a:avLst/>
          </a:prstGeom>
          <a:solidFill>
            <a:srgbClr val="41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854378"/>
            <a:ext cx="9144000" cy="99370"/>
          </a:xfrm>
          <a:prstGeom prst="rect">
            <a:avLst/>
          </a:prstGeom>
          <a:solidFill>
            <a:srgbClr val="618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7EC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96024" y="176610"/>
            <a:ext cx="2382828" cy="48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35D9C8-49DA-418E-9240-C34BDD5309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515350" y="4395828"/>
            <a:ext cx="601263" cy="7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95227-2D47-4242-AC84-9F23D757BB8D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0FE51-3FD3-4994-BD0B-474570BD0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1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DBAC-A9EF-41B9-A0B1-DCA76AD24A17}" type="datetimeFigureOut">
              <a:rPr lang="en-US" smtClean="0"/>
              <a:t>10/24/2017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05EE7-02A7-4692-BF15-BBBCAEFCA3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4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498" y="2009589"/>
            <a:ext cx="8229600" cy="5331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9705" y="4819820"/>
            <a:ext cx="66301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37B593F9-7B30-274B-BFFF-492683631E4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815076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204788" y="807371"/>
            <a:ext cx="8229600" cy="8572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9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600" b="1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3238" y="1767094"/>
            <a:ext cx="4609182" cy="123473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1200" dirty="0"/>
              <a:t>Plattsburgh Downtown Parking Study</a:t>
            </a:r>
            <a:endParaRPr sz="11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3238" y="4533451"/>
            <a:ext cx="5036347" cy="374650"/>
          </a:xfrm>
        </p:spPr>
        <p:txBody>
          <a:bodyPr>
            <a:noAutofit/>
          </a:bodyPr>
          <a:lstStyle/>
          <a:p>
            <a:r>
              <a:rPr lang="en-US" sz="1600" dirty="0"/>
              <a:t>Study Update – October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03D1E4-5BED-4196-A240-3FB957AA8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893" y="3308493"/>
            <a:ext cx="1592499" cy="1599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D50553-41FD-47FB-A206-BE7108DE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321" y="1767094"/>
            <a:ext cx="1218438" cy="14505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408F03CF-6D80-4809-B24D-AB26990A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Survey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C0236F-BFBD-4132-A209-DF95DF8A06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3010" y="1339627"/>
            <a:ext cx="8521065" cy="2870866"/>
          </a:xfrm>
        </p:spPr>
      </p:pic>
    </p:spTree>
    <p:extLst>
      <p:ext uri="{BB962C8B-B14F-4D97-AF65-F5344CB8AC3E}">
        <p14:creationId xmlns:p14="http://schemas.microsoft.com/office/powerpoint/2010/main" val="282014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408F03CF-6D80-4809-B24D-AB26990A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5C9170-6D13-4A12-A034-B85870A673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427" r="13767"/>
          <a:stretch/>
        </p:blipFill>
        <p:spPr>
          <a:xfrm>
            <a:off x="1470991" y="1287852"/>
            <a:ext cx="5774635" cy="3601674"/>
          </a:xfrm>
        </p:spPr>
      </p:pic>
    </p:spTree>
    <p:extLst>
      <p:ext uri="{BB962C8B-B14F-4D97-AF65-F5344CB8AC3E}">
        <p14:creationId xmlns:p14="http://schemas.microsoft.com/office/powerpoint/2010/main" val="145021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408F03CF-6D80-4809-B24D-AB26990A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Survey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64B74C-39AC-4691-9402-336916A0F2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0712" y="1360967"/>
            <a:ext cx="7281910" cy="3306725"/>
          </a:xfrm>
        </p:spPr>
      </p:pic>
    </p:spTree>
    <p:extLst>
      <p:ext uri="{BB962C8B-B14F-4D97-AF65-F5344CB8AC3E}">
        <p14:creationId xmlns:p14="http://schemas.microsoft.com/office/powerpoint/2010/main" val="230949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/>
          <a:lstStyle/>
          <a:p>
            <a:r>
              <a:rPr lang="en-US" dirty="0"/>
              <a:t>Comparable Cities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B5BD1-19AE-4174-BB62-3BF3B705F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95" y="1094594"/>
            <a:ext cx="6565646" cy="3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/>
          <a:lstStyle/>
          <a:p>
            <a:r>
              <a:rPr lang="en-US" dirty="0"/>
              <a:t>Comparable Cities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8563C-3B2A-45DE-80F2-3E7037E6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8359"/>
            <a:ext cx="8123274" cy="30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1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1" y="195981"/>
            <a:ext cx="5654163" cy="492278"/>
          </a:xfrm>
        </p:spPr>
        <p:txBody>
          <a:bodyPr/>
          <a:lstStyle/>
          <a:p>
            <a:r>
              <a:rPr lang="en-US" dirty="0"/>
              <a:t>Comparable Cities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D9B54-E27A-4757-9695-1CFE2750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1" y="1540098"/>
            <a:ext cx="8016949" cy="311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6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Parking Operations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574127"/>
          </a:xfrm>
        </p:spPr>
        <p:txBody>
          <a:bodyPr>
            <a:normAutofit/>
          </a:bodyPr>
          <a:lstStyle/>
          <a:p>
            <a:r>
              <a:rPr lang="en-US" dirty="0"/>
              <a:t>Free Parking</a:t>
            </a:r>
          </a:p>
          <a:p>
            <a:pPr lvl="1"/>
            <a:r>
              <a:rPr lang="en-US" dirty="0"/>
              <a:t>Off-Street </a:t>
            </a:r>
          </a:p>
          <a:p>
            <a:pPr lvl="2"/>
            <a:r>
              <a:rPr lang="en-US" dirty="0"/>
              <a:t>Public</a:t>
            </a:r>
          </a:p>
          <a:p>
            <a:pPr lvl="2"/>
            <a:r>
              <a:rPr lang="en-US" dirty="0"/>
              <a:t>Private</a:t>
            </a:r>
          </a:p>
          <a:p>
            <a:pPr lvl="1"/>
            <a:r>
              <a:rPr lang="en-US" dirty="0"/>
              <a:t>On-Street</a:t>
            </a:r>
          </a:p>
          <a:p>
            <a:pPr lvl="2"/>
            <a:r>
              <a:rPr lang="en-US" dirty="0"/>
              <a:t>Time Limits</a:t>
            </a:r>
          </a:p>
          <a:p>
            <a:pPr lvl="2"/>
            <a:r>
              <a:rPr lang="en-US" dirty="0"/>
              <a:t>Not Regularly Enforced</a:t>
            </a:r>
          </a:p>
          <a:p>
            <a:pPr lvl="1"/>
            <a:r>
              <a:rPr lang="en-US" dirty="0"/>
              <a:t>Laissez-Faire System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30CE6-5639-46E4-81F8-1022B2C5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0982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1314" y="1434239"/>
            <a:ext cx="4875818" cy="2819709"/>
          </a:xfrm>
        </p:spPr>
        <p:txBody>
          <a:bodyPr>
            <a:normAutofit/>
          </a:bodyPr>
          <a:lstStyle/>
          <a:p>
            <a:r>
              <a:rPr lang="en-US" sz="2200" dirty="0"/>
              <a:t>Providing Parking for Numerous Organizations</a:t>
            </a:r>
          </a:p>
          <a:p>
            <a:pPr lvl="1"/>
            <a:r>
              <a:rPr lang="en-US" sz="1800" dirty="0"/>
              <a:t>Employers – DSS Estimates 140</a:t>
            </a:r>
          </a:p>
          <a:p>
            <a:pPr lvl="1"/>
            <a:r>
              <a:rPr lang="en-US" sz="1800" dirty="0"/>
              <a:t> Landlords</a:t>
            </a:r>
          </a:p>
          <a:p>
            <a:r>
              <a:rPr lang="en-US" sz="2200" dirty="0"/>
              <a:t>Large Amount of Unused Parking at Harbor</a:t>
            </a:r>
          </a:p>
          <a:p>
            <a:r>
              <a:rPr lang="en-US" sz="2200" dirty="0"/>
              <a:t>Storage Parking In Durkee St. Lot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5165D-79A3-4EA1-9852-9F591855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452" y="1838253"/>
            <a:ext cx="268224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87418" y="1265274"/>
            <a:ext cx="4601818" cy="3425904"/>
          </a:xfrm>
        </p:spPr>
        <p:txBody>
          <a:bodyPr>
            <a:normAutofit/>
          </a:bodyPr>
          <a:lstStyle/>
          <a:p>
            <a:r>
              <a:rPr lang="en-US" sz="2200" dirty="0"/>
              <a:t>Downtown Draws</a:t>
            </a:r>
          </a:p>
          <a:p>
            <a:pPr lvl="1"/>
            <a:r>
              <a:rPr lang="en-US" sz="1800" dirty="0"/>
              <a:t>Strand Theater and Arts Center</a:t>
            </a:r>
          </a:p>
          <a:p>
            <a:pPr lvl="1"/>
            <a:r>
              <a:rPr lang="en-US" sz="1800" dirty="0"/>
              <a:t>Events</a:t>
            </a:r>
          </a:p>
          <a:p>
            <a:pPr lvl="1"/>
            <a:r>
              <a:rPr lang="en-US" sz="1800" dirty="0"/>
              <a:t>Food Co-Op</a:t>
            </a:r>
          </a:p>
          <a:p>
            <a:pPr lvl="1"/>
            <a:r>
              <a:rPr lang="en-US" sz="1800" dirty="0"/>
              <a:t>Restaurants</a:t>
            </a:r>
          </a:p>
          <a:p>
            <a:pPr lvl="1"/>
            <a:r>
              <a:rPr lang="en-US" sz="1800" dirty="0"/>
              <a:t>Employment Base</a:t>
            </a:r>
            <a:endParaRPr lang="en-US" sz="1000" dirty="0"/>
          </a:p>
          <a:p>
            <a:r>
              <a:rPr lang="en-US" sz="2200" dirty="0"/>
              <a:t>Gathering $65,000 from Assessment</a:t>
            </a:r>
          </a:p>
          <a:p>
            <a:pPr lvl="1"/>
            <a:r>
              <a:rPr lang="en-US" sz="1800" dirty="0"/>
              <a:t>$4.83 per space / month in Revenue</a:t>
            </a:r>
          </a:p>
          <a:p>
            <a:pPr lvl="1"/>
            <a:r>
              <a:rPr lang="en-US" sz="1800" dirty="0"/>
              <a:t>Non-Profit, Gov’t, Churches Exempted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Observations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83CCF-42DA-43FF-852F-A6554529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78" y="1520686"/>
            <a:ext cx="1898996" cy="25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Good On-Street Parking Signage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B0CC1A-672A-48A6-AC10-082B0843B9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200" dirty="0"/>
              <a:t>Almost No Off-Street Parking Wayfinding</a:t>
            </a:r>
          </a:p>
          <a:p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Observations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900F8-68A5-46EB-B2BA-1BE01363A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9" t="10397" r="10869" b="14602"/>
          <a:stretch/>
        </p:blipFill>
        <p:spPr>
          <a:xfrm>
            <a:off x="802189" y="2432243"/>
            <a:ext cx="2736692" cy="1926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D0FDA5-1A0A-4430-BCE9-0468DD903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2" t="6185" r="22689" b="5314"/>
          <a:stretch/>
        </p:blipFill>
        <p:spPr>
          <a:xfrm>
            <a:off x="6581775" y="2024070"/>
            <a:ext cx="1581233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54B2A5-00C4-4A2D-A2DA-D6F8AF34C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05" t="11981" r="22917" b="30821"/>
          <a:stretch/>
        </p:blipFill>
        <p:spPr>
          <a:xfrm>
            <a:off x="4976970" y="2024070"/>
            <a:ext cx="1275654" cy="1372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756F7C-15C9-48F6-86AB-2DF1A35115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58" t="22416" r="22174" b="25411"/>
          <a:stretch/>
        </p:blipFill>
        <p:spPr>
          <a:xfrm>
            <a:off x="5166253" y="3498574"/>
            <a:ext cx="97536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7450" y="189579"/>
            <a:ext cx="4187899" cy="53343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Purpose of Study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Engage Community in Parking Discussion</a:t>
            </a:r>
          </a:p>
          <a:p>
            <a:r>
              <a:rPr lang="en-US" dirty="0"/>
              <a:t>Assess Current Conditions</a:t>
            </a:r>
          </a:p>
          <a:p>
            <a:pPr lvl="1"/>
            <a:r>
              <a:rPr lang="en-US" dirty="0"/>
              <a:t>Parking Demand</a:t>
            </a:r>
          </a:p>
          <a:p>
            <a:pPr lvl="1"/>
            <a:r>
              <a:rPr lang="en-US" dirty="0"/>
              <a:t>Patron Service Levels</a:t>
            </a:r>
          </a:p>
          <a:p>
            <a:pPr lvl="1"/>
            <a:r>
              <a:rPr lang="en-US" dirty="0"/>
              <a:t>Administration of Parking Assets</a:t>
            </a:r>
          </a:p>
          <a:p>
            <a:r>
              <a:rPr lang="en-US" dirty="0"/>
              <a:t>Consideration of DRI / Durkee St. Lot</a:t>
            </a:r>
          </a:p>
          <a:p>
            <a:r>
              <a:rPr lang="en-US" dirty="0"/>
              <a:t>Options for Future Flexibility and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19897" y="2056607"/>
            <a:ext cx="3624373" cy="1373188"/>
          </a:xfrm>
        </p:spPr>
        <p:txBody>
          <a:bodyPr>
            <a:normAutofit/>
          </a:bodyPr>
          <a:lstStyle/>
          <a:p>
            <a:r>
              <a:rPr lang="en-US" dirty="0"/>
              <a:t>Generally Good  Pedestrian Links</a:t>
            </a:r>
          </a:p>
          <a:p>
            <a:endParaRPr lang="en-US" dirty="0"/>
          </a:p>
          <a:p>
            <a:r>
              <a:rPr lang="en-US" dirty="0"/>
              <a:t>Except Along Durkee St. Lot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C178C-A114-43C8-B395-0FB629284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01" y="132907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19897" y="2056607"/>
            <a:ext cx="3624373" cy="1373188"/>
          </a:xfrm>
        </p:spPr>
        <p:txBody>
          <a:bodyPr>
            <a:normAutofit/>
          </a:bodyPr>
          <a:lstStyle/>
          <a:p>
            <a:r>
              <a:rPr lang="en-US" dirty="0"/>
              <a:t>Few Bike Racks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EA39B-5029-4CB5-A4D3-7610767D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39" y="1605515"/>
            <a:ext cx="4056321" cy="304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5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Durkee St. Lot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5741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289 Spaces</a:t>
            </a:r>
          </a:p>
          <a:p>
            <a:pPr lvl="1"/>
            <a:r>
              <a:rPr lang="en-US" dirty="0"/>
              <a:t>Largest Single Parking Area</a:t>
            </a:r>
          </a:p>
          <a:p>
            <a:pPr lvl="1"/>
            <a:r>
              <a:rPr lang="en-US" dirty="0"/>
              <a:t>Only Significant Public Parking</a:t>
            </a:r>
          </a:p>
          <a:p>
            <a:r>
              <a:rPr lang="en-US" dirty="0"/>
              <a:t>Development Opportunity</a:t>
            </a:r>
          </a:p>
          <a:p>
            <a:r>
              <a:rPr lang="en-US" dirty="0"/>
              <a:t>Will Change Downtown </a:t>
            </a:r>
          </a:p>
          <a:p>
            <a:r>
              <a:rPr lang="en-US" dirty="0"/>
              <a:t>Replace Existing Parking</a:t>
            </a:r>
          </a:p>
          <a:p>
            <a:r>
              <a:rPr lang="en-US" dirty="0"/>
              <a:t>Meet Future Parking Demand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Durkee St. Lot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68325-42EA-41D5-BAF3-C6125F114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4" r="11672"/>
          <a:stretch/>
        </p:blipFill>
        <p:spPr>
          <a:xfrm>
            <a:off x="1182757" y="1569588"/>
            <a:ext cx="6609522" cy="30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Downtown Parking Needs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6983730" cy="3574127"/>
          </a:xfrm>
        </p:spPr>
        <p:txBody>
          <a:bodyPr>
            <a:normAutofit/>
          </a:bodyPr>
          <a:lstStyle/>
          <a:p>
            <a:r>
              <a:rPr lang="en-US" dirty="0"/>
              <a:t>Adequate Parking Supply</a:t>
            </a:r>
          </a:p>
          <a:p>
            <a:pPr lvl="1"/>
            <a:r>
              <a:rPr lang="en-US" dirty="0"/>
              <a:t>75% - 85% Occupancy Levels</a:t>
            </a:r>
          </a:p>
          <a:p>
            <a:pPr lvl="1"/>
            <a:r>
              <a:rPr lang="en-US" dirty="0"/>
              <a:t>Regular Measurement</a:t>
            </a:r>
          </a:p>
          <a:p>
            <a:r>
              <a:rPr lang="en-US" dirty="0"/>
              <a:t>Ability to Support Development Opportunities</a:t>
            </a:r>
          </a:p>
          <a:p>
            <a:r>
              <a:rPr lang="en-US" dirty="0"/>
              <a:t>Available On-Street Parking</a:t>
            </a:r>
          </a:p>
          <a:p>
            <a:r>
              <a:rPr lang="en-US" dirty="0"/>
              <a:t>Well – Branded / Good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720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Parking Decision Point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1607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When Parking Occupancy Exceeds 70%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Choices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547AF-9856-4DB0-BF5A-4969908193D2}"/>
              </a:ext>
            </a:extLst>
          </p:cNvPr>
          <p:cNvSpPr txBox="1"/>
          <p:nvPr/>
        </p:nvSpPr>
        <p:spPr>
          <a:xfrm>
            <a:off x="745608" y="3693685"/>
            <a:ext cx="298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 Enough Parking Supply So That It Doesn’t Have to Be Managed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FE93E-D7E0-4FB7-8772-752E4AB9586D}"/>
              </a:ext>
            </a:extLst>
          </p:cNvPr>
          <p:cNvSpPr txBox="1"/>
          <p:nvPr/>
        </p:nvSpPr>
        <p:spPr>
          <a:xfrm>
            <a:off x="5797258" y="3832185"/>
            <a:ext cx="298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Actively Manage Parking Supply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3EE80F-900A-4295-98D3-8D94BBBB1031}"/>
              </a:ext>
            </a:extLst>
          </p:cNvPr>
          <p:cNvCxnSpPr>
            <a:cxnSpLocks/>
          </p:cNvCxnSpPr>
          <p:nvPr/>
        </p:nvCxnSpPr>
        <p:spPr>
          <a:xfrm flipH="1">
            <a:off x="3101009" y="2668772"/>
            <a:ext cx="758612" cy="102491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AF3E7F-B1CF-408E-B25C-76BA95C95AC0}"/>
              </a:ext>
            </a:extLst>
          </p:cNvPr>
          <p:cNvCxnSpPr>
            <a:cxnSpLocks/>
          </p:cNvCxnSpPr>
          <p:nvPr/>
        </p:nvCxnSpPr>
        <p:spPr>
          <a:xfrm>
            <a:off x="5459530" y="2668771"/>
            <a:ext cx="845577" cy="99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3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Laissez – Faire System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5741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Must Overbuild by At Least 20%-30%</a:t>
            </a:r>
          </a:p>
          <a:p>
            <a:pPr lvl="1"/>
            <a:r>
              <a:rPr lang="en-US" dirty="0"/>
              <a:t>Land Area Concerns</a:t>
            </a:r>
          </a:p>
          <a:p>
            <a:pPr lvl="1"/>
            <a:r>
              <a:rPr lang="en-US" dirty="0"/>
              <a:t>Cost of Creating Parking Supply</a:t>
            </a:r>
          </a:p>
          <a:p>
            <a:r>
              <a:rPr lang="en-US" dirty="0"/>
              <a:t>Low Operating Costs</a:t>
            </a:r>
          </a:p>
          <a:p>
            <a:r>
              <a:rPr lang="en-US" dirty="0"/>
              <a:t>Can’t Add On-Street Spaces</a:t>
            </a:r>
          </a:p>
          <a:p>
            <a:r>
              <a:rPr lang="en-US" dirty="0"/>
              <a:t>Low Customer Service Levels</a:t>
            </a:r>
          </a:p>
          <a:p>
            <a:pPr lvl="1"/>
            <a:r>
              <a:rPr lang="en-US" dirty="0"/>
              <a:t>First Come – First Serve – No Options</a:t>
            </a:r>
          </a:p>
          <a:p>
            <a:r>
              <a:rPr lang="en-US" dirty="0"/>
              <a:t>Requires Planning Consideration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Managed System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5741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Overhead and Operating Costs</a:t>
            </a:r>
          </a:p>
          <a:p>
            <a:pPr lvl="1"/>
            <a:r>
              <a:rPr lang="en-US" dirty="0"/>
              <a:t>Create Organizational Structure</a:t>
            </a:r>
          </a:p>
          <a:p>
            <a:pPr lvl="1"/>
            <a:r>
              <a:rPr lang="en-US" dirty="0"/>
              <a:t>Capital Equipment</a:t>
            </a:r>
          </a:p>
          <a:p>
            <a:r>
              <a:rPr lang="en-US" dirty="0"/>
              <a:t>Maximize Parking Supply</a:t>
            </a:r>
          </a:p>
          <a:p>
            <a:r>
              <a:rPr lang="en-US" dirty="0"/>
              <a:t>Customer Service</a:t>
            </a:r>
          </a:p>
          <a:p>
            <a:pPr lvl="1"/>
            <a:r>
              <a:rPr lang="en-US" dirty="0"/>
              <a:t>On-Street Strategy</a:t>
            </a:r>
          </a:p>
          <a:p>
            <a:pPr lvl="1"/>
            <a:r>
              <a:rPr lang="en-US" dirty="0"/>
              <a:t>Employees</a:t>
            </a:r>
          </a:p>
          <a:p>
            <a:pPr lvl="1"/>
            <a:r>
              <a:rPr lang="en-US" dirty="0"/>
              <a:t>Residential </a:t>
            </a:r>
          </a:p>
          <a:p>
            <a:r>
              <a:rPr lang="en-US" dirty="0"/>
              <a:t>Long Range Planning and Support DRI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9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6" y="1265274"/>
            <a:ext cx="8423094" cy="3878226"/>
          </a:xfrm>
        </p:spPr>
        <p:txBody>
          <a:bodyPr>
            <a:normAutofit/>
          </a:bodyPr>
          <a:lstStyle/>
          <a:p>
            <a:r>
              <a:rPr lang="en-US" dirty="0"/>
              <a:t>Parking as Infrastructure / Utility</a:t>
            </a:r>
          </a:p>
          <a:p>
            <a:r>
              <a:rPr lang="en-US" dirty="0"/>
              <a:t>Plan for the Future</a:t>
            </a:r>
          </a:p>
          <a:p>
            <a:pPr lvl="1"/>
            <a:r>
              <a:rPr lang="en-US" dirty="0"/>
              <a:t>Monitor Occupancy Levels</a:t>
            </a:r>
          </a:p>
          <a:p>
            <a:pPr lvl="1"/>
            <a:r>
              <a:rPr lang="en-US" dirty="0"/>
              <a:t>Identify Future Parking Locations</a:t>
            </a:r>
          </a:p>
          <a:p>
            <a:pPr lvl="1"/>
            <a:r>
              <a:rPr lang="en-US" dirty="0"/>
              <a:t>Support Development Plans</a:t>
            </a:r>
          </a:p>
          <a:p>
            <a:r>
              <a:rPr lang="en-US" dirty="0"/>
              <a:t>Maintain Customer Service Focus</a:t>
            </a:r>
          </a:p>
          <a:p>
            <a:r>
              <a:rPr lang="en-US" dirty="0"/>
              <a:t>Provide Options Through Pricing and Allocation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What Parking Should Accomplish</a:t>
            </a:r>
          </a:p>
        </p:txBody>
      </p:sp>
    </p:spTree>
    <p:extLst>
      <p:ext uri="{BB962C8B-B14F-4D97-AF65-F5344CB8AC3E}">
        <p14:creationId xmlns:p14="http://schemas.microsoft.com/office/powerpoint/2010/main" val="21208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Effective Parking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5741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Engaged Leadership</a:t>
            </a:r>
          </a:p>
          <a:p>
            <a:r>
              <a:rPr lang="en-US" dirty="0"/>
              <a:t>Sound Policy</a:t>
            </a:r>
          </a:p>
          <a:p>
            <a:pPr lvl="1"/>
            <a:r>
              <a:rPr lang="en-US" dirty="0"/>
              <a:t>On-Street Parking</a:t>
            </a:r>
          </a:p>
          <a:p>
            <a:pPr lvl="1"/>
            <a:r>
              <a:rPr lang="en-US" dirty="0"/>
              <a:t>Off-Street Parking</a:t>
            </a:r>
          </a:p>
          <a:p>
            <a:pPr lvl="1"/>
            <a:r>
              <a:rPr lang="en-US" dirty="0"/>
              <a:t>Rates</a:t>
            </a:r>
          </a:p>
          <a:p>
            <a:pPr lvl="1"/>
            <a:r>
              <a:rPr lang="en-US" dirty="0"/>
              <a:t>Enforcement</a:t>
            </a:r>
          </a:p>
          <a:p>
            <a:r>
              <a:rPr lang="en-US" dirty="0"/>
              <a:t>Based on Customer Service </a:t>
            </a:r>
          </a:p>
          <a:p>
            <a:r>
              <a:rPr lang="en-US" dirty="0"/>
              <a:t>Efficiency / Costs Monitored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84703" y="2599981"/>
            <a:ext cx="242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Coordinated System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448280" y="3015479"/>
            <a:ext cx="2489812" cy="5319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920169" y="2828304"/>
            <a:ext cx="2017923" cy="1871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269475" y="3015479"/>
            <a:ext cx="3668617" cy="8922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20169" y="2432478"/>
            <a:ext cx="2017923" cy="58300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9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Approach &amp; Methodology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64221E-CA4A-4F76-9777-3993F1A755C9}"/>
              </a:ext>
            </a:extLst>
          </p:cNvPr>
          <p:cNvGrpSpPr/>
          <p:nvPr/>
        </p:nvGrpSpPr>
        <p:grpSpPr>
          <a:xfrm>
            <a:off x="1318592" y="1204049"/>
            <a:ext cx="6553200" cy="3653873"/>
            <a:chOff x="0" y="0"/>
            <a:chExt cx="7162800" cy="46291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9B8F97-67F9-43A0-B37D-CBF7E5A98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" r="10649"/>
            <a:stretch/>
          </p:blipFill>
          <p:spPr bwMode="auto">
            <a:xfrm>
              <a:off x="0" y="0"/>
              <a:ext cx="7162800" cy="4629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63C20D-C18C-472B-A6EC-52FC23E985B9}"/>
                </a:ext>
              </a:extLst>
            </p:cNvPr>
            <p:cNvSpPr/>
            <p:nvPr/>
          </p:nvSpPr>
          <p:spPr>
            <a:xfrm>
              <a:off x="733425" y="152400"/>
              <a:ext cx="5476875" cy="3857625"/>
            </a:xfrm>
            <a:custGeom>
              <a:avLst/>
              <a:gdLst>
                <a:gd name="connsiteX0" fmla="*/ 2752725 w 5476875"/>
                <a:gd name="connsiteY0" fmla="*/ 3390900 h 3857625"/>
                <a:gd name="connsiteX1" fmla="*/ 2790825 w 5476875"/>
                <a:gd name="connsiteY1" fmla="*/ 2857500 h 3857625"/>
                <a:gd name="connsiteX2" fmla="*/ 2876550 w 5476875"/>
                <a:gd name="connsiteY2" fmla="*/ 2419350 h 3857625"/>
                <a:gd name="connsiteX3" fmla="*/ 3248025 w 5476875"/>
                <a:gd name="connsiteY3" fmla="*/ 2505075 h 3857625"/>
                <a:gd name="connsiteX4" fmla="*/ 4086225 w 5476875"/>
                <a:gd name="connsiteY4" fmla="*/ 2905125 h 3857625"/>
                <a:gd name="connsiteX5" fmla="*/ 5476875 w 5476875"/>
                <a:gd name="connsiteY5" fmla="*/ 2800350 h 3857625"/>
                <a:gd name="connsiteX6" fmla="*/ 5419725 w 5476875"/>
                <a:gd name="connsiteY6" fmla="*/ 2219325 h 3857625"/>
                <a:gd name="connsiteX7" fmla="*/ 5238750 w 5476875"/>
                <a:gd name="connsiteY7" fmla="*/ 2171700 h 3857625"/>
                <a:gd name="connsiteX8" fmla="*/ 5048250 w 5476875"/>
                <a:gd name="connsiteY8" fmla="*/ 2152650 h 3857625"/>
                <a:gd name="connsiteX9" fmla="*/ 4933950 w 5476875"/>
                <a:gd name="connsiteY9" fmla="*/ 2162175 h 3857625"/>
                <a:gd name="connsiteX10" fmla="*/ 4781550 w 5476875"/>
                <a:gd name="connsiteY10" fmla="*/ 2162175 h 3857625"/>
                <a:gd name="connsiteX11" fmla="*/ 4676775 w 5476875"/>
                <a:gd name="connsiteY11" fmla="*/ 2162175 h 3857625"/>
                <a:gd name="connsiteX12" fmla="*/ 4629150 w 5476875"/>
                <a:gd name="connsiteY12" fmla="*/ 2190750 h 3857625"/>
                <a:gd name="connsiteX13" fmla="*/ 4448175 w 5476875"/>
                <a:gd name="connsiteY13" fmla="*/ 2228850 h 3857625"/>
                <a:gd name="connsiteX14" fmla="*/ 4257675 w 5476875"/>
                <a:gd name="connsiteY14" fmla="*/ 2286000 h 3857625"/>
                <a:gd name="connsiteX15" fmla="*/ 4076700 w 5476875"/>
                <a:gd name="connsiteY15" fmla="*/ 2305050 h 3857625"/>
                <a:gd name="connsiteX16" fmla="*/ 3933825 w 5476875"/>
                <a:gd name="connsiteY16" fmla="*/ 2305050 h 3857625"/>
                <a:gd name="connsiteX17" fmla="*/ 3838575 w 5476875"/>
                <a:gd name="connsiteY17" fmla="*/ 1514475 h 3857625"/>
                <a:gd name="connsiteX18" fmla="*/ 3562350 w 5476875"/>
                <a:gd name="connsiteY18" fmla="*/ 1504950 h 3857625"/>
                <a:gd name="connsiteX19" fmla="*/ 3390900 w 5476875"/>
                <a:gd name="connsiteY19" fmla="*/ 1504950 h 3857625"/>
                <a:gd name="connsiteX20" fmla="*/ 3124200 w 5476875"/>
                <a:gd name="connsiteY20" fmla="*/ 1504950 h 3857625"/>
                <a:gd name="connsiteX21" fmla="*/ 2876550 w 5476875"/>
                <a:gd name="connsiteY21" fmla="*/ 1571625 h 3857625"/>
                <a:gd name="connsiteX22" fmla="*/ 2790825 w 5476875"/>
                <a:gd name="connsiteY22" fmla="*/ 1628775 h 3857625"/>
                <a:gd name="connsiteX23" fmla="*/ 2476500 w 5476875"/>
                <a:gd name="connsiteY23" fmla="*/ 1085850 h 3857625"/>
                <a:gd name="connsiteX24" fmla="*/ 2343150 w 5476875"/>
                <a:gd name="connsiteY24" fmla="*/ 685800 h 3857625"/>
                <a:gd name="connsiteX25" fmla="*/ 2276475 w 5476875"/>
                <a:gd name="connsiteY25" fmla="*/ 514350 h 3857625"/>
                <a:gd name="connsiteX26" fmla="*/ 2257425 w 5476875"/>
                <a:gd name="connsiteY26" fmla="*/ 361950 h 3857625"/>
                <a:gd name="connsiteX27" fmla="*/ 2247900 w 5476875"/>
                <a:gd name="connsiteY27" fmla="*/ 266700 h 3857625"/>
                <a:gd name="connsiteX28" fmla="*/ 2219325 w 5476875"/>
                <a:gd name="connsiteY28" fmla="*/ 209550 h 3857625"/>
                <a:gd name="connsiteX29" fmla="*/ 2181225 w 5476875"/>
                <a:gd name="connsiteY29" fmla="*/ 104775 h 3857625"/>
                <a:gd name="connsiteX30" fmla="*/ 1838325 w 5476875"/>
                <a:gd name="connsiteY30" fmla="*/ 142875 h 3857625"/>
                <a:gd name="connsiteX31" fmla="*/ 1838325 w 5476875"/>
                <a:gd name="connsiteY31" fmla="*/ 0 h 3857625"/>
                <a:gd name="connsiteX32" fmla="*/ 400050 w 5476875"/>
                <a:gd name="connsiteY32" fmla="*/ 161925 h 3857625"/>
                <a:gd name="connsiteX33" fmla="*/ 533400 w 5476875"/>
                <a:gd name="connsiteY33" fmla="*/ 1352550 h 3857625"/>
                <a:gd name="connsiteX34" fmla="*/ 0 w 5476875"/>
                <a:gd name="connsiteY34" fmla="*/ 1447800 h 3857625"/>
                <a:gd name="connsiteX35" fmla="*/ 247650 w 5476875"/>
                <a:gd name="connsiteY35" fmla="*/ 3676650 h 3857625"/>
                <a:gd name="connsiteX36" fmla="*/ 1276350 w 5476875"/>
                <a:gd name="connsiteY36" fmla="*/ 3543300 h 3857625"/>
                <a:gd name="connsiteX37" fmla="*/ 1295400 w 5476875"/>
                <a:gd name="connsiteY37" fmla="*/ 3857625 h 3857625"/>
                <a:gd name="connsiteX38" fmla="*/ 1504950 w 5476875"/>
                <a:gd name="connsiteY38" fmla="*/ 3857625 h 3857625"/>
                <a:gd name="connsiteX39" fmla="*/ 1857375 w 5476875"/>
                <a:gd name="connsiteY39" fmla="*/ 3848100 h 3857625"/>
                <a:gd name="connsiteX40" fmla="*/ 2009775 w 5476875"/>
                <a:gd name="connsiteY40" fmla="*/ 3848100 h 3857625"/>
                <a:gd name="connsiteX41" fmla="*/ 2124075 w 5476875"/>
                <a:gd name="connsiteY41" fmla="*/ 3838575 h 3857625"/>
                <a:gd name="connsiteX42" fmla="*/ 2133600 w 5476875"/>
                <a:gd name="connsiteY42" fmla="*/ 3829050 h 3857625"/>
                <a:gd name="connsiteX43" fmla="*/ 2219325 w 5476875"/>
                <a:gd name="connsiteY43" fmla="*/ 3705225 h 3857625"/>
                <a:gd name="connsiteX44" fmla="*/ 2276475 w 5476875"/>
                <a:gd name="connsiteY44" fmla="*/ 3609975 h 3857625"/>
                <a:gd name="connsiteX45" fmla="*/ 2276475 w 5476875"/>
                <a:gd name="connsiteY45" fmla="*/ 3448050 h 3857625"/>
                <a:gd name="connsiteX46" fmla="*/ 2752725 w 5476875"/>
                <a:gd name="connsiteY46" fmla="*/ 3390900 h 38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476875" h="3857625">
                  <a:moveTo>
                    <a:pt x="2752725" y="3390900"/>
                  </a:moveTo>
                  <a:lnTo>
                    <a:pt x="2790825" y="2857500"/>
                  </a:lnTo>
                  <a:lnTo>
                    <a:pt x="2876550" y="2419350"/>
                  </a:lnTo>
                  <a:lnTo>
                    <a:pt x="3248025" y="2505075"/>
                  </a:lnTo>
                  <a:lnTo>
                    <a:pt x="4086225" y="2905125"/>
                  </a:lnTo>
                  <a:lnTo>
                    <a:pt x="5476875" y="2800350"/>
                  </a:lnTo>
                  <a:lnTo>
                    <a:pt x="5419725" y="2219325"/>
                  </a:lnTo>
                  <a:lnTo>
                    <a:pt x="5238750" y="2171700"/>
                  </a:lnTo>
                  <a:lnTo>
                    <a:pt x="5048250" y="2152650"/>
                  </a:lnTo>
                  <a:lnTo>
                    <a:pt x="4933950" y="2162175"/>
                  </a:lnTo>
                  <a:lnTo>
                    <a:pt x="4781550" y="2162175"/>
                  </a:lnTo>
                  <a:lnTo>
                    <a:pt x="4676775" y="2162175"/>
                  </a:lnTo>
                  <a:lnTo>
                    <a:pt x="4629150" y="2190750"/>
                  </a:lnTo>
                  <a:lnTo>
                    <a:pt x="4448175" y="2228850"/>
                  </a:lnTo>
                  <a:lnTo>
                    <a:pt x="4257675" y="2286000"/>
                  </a:lnTo>
                  <a:lnTo>
                    <a:pt x="4076700" y="2305050"/>
                  </a:lnTo>
                  <a:lnTo>
                    <a:pt x="3933825" y="2305050"/>
                  </a:lnTo>
                  <a:lnTo>
                    <a:pt x="3838575" y="1514475"/>
                  </a:lnTo>
                  <a:lnTo>
                    <a:pt x="3562350" y="1504950"/>
                  </a:lnTo>
                  <a:lnTo>
                    <a:pt x="3390900" y="1504950"/>
                  </a:lnTo>
                  <a:lnTo>
                    <a:pt x="3124200" y="1504950"/>
                  </a:lnTo>
                  <a:lnTo>
                    <a:pt x="2876550" y="1571625"/>
                  </a:lnTo>
                  <a:lnTo>
                    <a:pt x="2790825" y="1628775"/>
                  </a:lnTo>
                  <a:lnTo>
                    <a:pt x="2476500" y="1085850"/>
                  </a:lnTo>
                  <a:lnTo>
                    <a:pt x="2343150" y="685800"/>
                  </a:lnTo>
                  <a:lnTo>
                    <a:pt x="2276475" y="514350"/>
                  </a:lnTo>
                  <a:lnTo>
                    <a:pt x="2257425" y="361950"/>
                  </a:lnTo>
                  <a:lnTo>
                    <a:pt x="2247900" y="266700"/>
                  </a:lnTo>
                  <a:lnTo>
                    <a:pt x="2219325" y="209550"/>
                  </a:lnTo>
                  <a:lnTo>
                    <a:pt x="2181225" y="104775"/>
                  </a:lnTo>
                  <a:lnTo>
                    <a:pt x="1838325" y="142875"/>
                  </a:lnTo>
                  <a:lnTo>
                    <a:pt x="1838325" y="0"/>
                  </a:lnTo>
                  <a:lnTo>
                    <a:pt x="400050" y="161925"/>
                  </a:lnTo>
                  <a:lnTo>
                    <a:pt x="533400" y="1352550"/>
                  </a:lnTo>
                  <a:lnTo>
                    <a:pt x="0" y="1447800"/>
                  </a:lnTo>
                  <a:lnTo>
                    <a:pt x="247650" y="3676650"/>
                  </a:lnTo>
                  <a:lnTo>
                    <a:pt x="1276350" y="3543300"/>
                  </a:lnTo>
                  <a:lnTo>
                    <a:pt x="1295400" y="3857625"/>
                  </a:lnTo>
                  <a:lnTo>
                    <a:pt x="1504950" y="3857625"/>
                  </a:lnTo>
                  <a:lnTo>
                    <a:pt x="1857375" y="3848100"/>
                  </a:lnTo>
                  <a:lnTo>
                    <a:pt x="2009775" y="3848100"/>
                  </a:lnTo>
                  <a:cubicBezTo>
                    <a:pt x="2111343" y="3837943"/>
                    <a:pt x="2073117" y="3838575"/>
                    <a:pt x="2124075" y="3838575"/>
                  </a:cubicBezTo>
                  <a:lnTo>
                    <a:pt x="2133600" y="3829050"/>
                  </a:lnTo>
                  <a:lnTo>
                    <a:pt x="2219325" y="3705225"/>
                  </a:lnTo>
                  <a:lnTo>
                    <a:pt x="2276475" y="3609975"/>
                  </a:lnTo>
                  <a:lnTo>
                    <a:pt x="2276475" y="3448050"/>
                  </a:lnTo>
                  <a:lnTo>
                    <a:pt x="2752725" y="33909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266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6" y="1265274"/>
            <a:ext cx="6992853" cy="3425904"/>
          </a:xfrm>
        </p:spPr>
        <p:txBody>
          <a:bodyPr>
            <a:normAutofit/>
          </a:bodyPr>
          <a:lstStyle/>
          <a:p>
            <a:r>
              <a:rPr lang="en-US" dirty="0"/>
              <a:t>Important Ingredient in Effective Parking Systems</a:t>
            </a:r>
          </a:p>
          <a:p>
            <a:r>
              <a:rPr lang="en-US" dirty="0"/>
              <a:t>Most Visible and In – Demand Spaces</a:t>
            </a:r>
          </a:p>
          <a:p>
            <a:r>
              <a:rPr lang="en-US" dirty="0"/>
              <a:t>Meters / Time Limits Valuable Tools</a:t>
            </a:r>
          </a:p>
          <a:p>
            <a:pPr lvl="1"/>
            <a:r>
              <a:rPr lang="en-US" sz="2000" dirty="0"/>
              <a:t>Provide Turnover of Parking Spaces</a:t>
            </a:r>
          </a:p>
          <a:p>
            <a:pPr lvl="1"/>
            <a:r>
              <a:rPr lang="en-US" sz="2000" dirty="0"/>
              <a:t>High Level of Customer Service</a:t>
            </a:r>
          </a:p>
          <a:p>
            <a:r>
              <a:rPr lang="en-US" dirty="0"/>
              <a:t>Enforcement </a:t>
            </a:r>
          </a:p>
          <a:p>
            <a:pPr lvl="1"/>
            <a:r>
              <a:rPr lang="en-US" sz="2000" dirty="0"/>
              <a:t>Consistent – Not Overbearing</a:t>
            </a:r>
          </a:p>
          <a:p>
            <a:pPr lvl="1"/>
            <a:endParaRPr lang="en-US" sz="18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On-Street Parking</a:t>
            </a:r>
          </a:p>
        </p:txBody>
      </p:sp>
    </p:spTree>
    <p:extLst>
      <p:ext uri="{BB962C8B-B14F-4D97-AF65-F5344CB8AC3E}">
        <p14:creationId xmlns:p14="http://schemas.microsoft.com/office/powerpoint/2010/main" val="21082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7" y="1265274"/>
            <a:ext cx="3822270" cy="682796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Maximize Durkee St. Development</a:t>
            </a:r>
          </a:p>
          <a:p>
            <a:pPr lvl="1"/>
            <a:r>
              <a:rPr lang="en-US" sz="2200" dirty="0"/>
              <a:t>Replace / Add Parking Supply on Site</a:t>
            </a:r>
          </a:p>
          <a:p>
            <a:pPr lvl="1"/>
            <a:r>
              <a:rPr lang="en-US" sz="2200" dirty="0"/>
              <a:t>Require Necessary Spaces to Meet Development</a:t>
            </a:r>
          </a:p>
          <a:p>
            <a:pPr lvl="1"/>
            <a:r>
              <a:rPr lang="en-US" sz="2200" dirty="0"/>
              <a:t>Add On-Street Spaces</a:t>
            </a:r>
          </a:p>
          <a:p>
            <a:pPr lvl="2"/>
            <a:r>
              <a:rPr lang="en-US" sz="1800" dirty="0"/>
              <a:t>Net Gain of 60 - 75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Options and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12514-E37A-4EC4-B4FA-645BF3B7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311" y="1008822"/>
            <a:ext cx="1947863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CA1FE-6750-4D44-99A2-D3040FB0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26897" y="1923944"/>
            <a:ext cx="2920502" cy="19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3096" y="1172806"/>
            <a:ext cx="8061004" cy="3435935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Can the Harbor Spaces Be Effectively Utilized?</a:t>
            </a:r>
            <a:endParaRPr lang="en-US" sz="2200" dirty="0"/>
          </a:p>
          <a:p>
            <a:endParaRPr lang="en-US" sz="2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Options and Opportunities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D2A092-1D6F-46C9-B74A-EBE784586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8" t="32759" r="20113" b="26093"/>
          <a:stretch/>
        </p:blipFill>
        <p:spPr>
          <a:xfrm>
            <a:off x="834969" y="2085654"/>
            <a:ext cx="7097957" cy="269774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824BD2-DBE1-47B6-AD47-2A9ACC2D2DC8}"/>
              </a:ext>
            </a:extLst>
          </p:cNvPr>
          <p:cNvCxnSpPr>
            <a:cxnSpLocks/>
          </p:cNvCxnSpPr>
          <p:nvPr/>
        </p:nvCxnSpPr>
        <p:spPr>
          <a:xfrm flipH="1">
            <a:off x="4479534" y="3538164"/>
            <a:ext cx="1117481" cy="9888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862C7C-86FE-4361-8006-E54C00F32312}"/>
              </a:ext>
            </a:extLst>
          </p:cNvPr>
          <p:cNvCxnSpPr>
            <a:cxnSpLocks/>
          </p:cNvCxnSpPr>
          <p:nvPr/>
        </p:nvCxnSpPr>
        <p:spPr>
          <a:xfrm flipH="1" flipV="1">
            <a:off x="4479533" y="3637052"/>
            <a:ext cx="2198669" cy="5753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47F6AE-DFC1-4345-AA56-8D2EF45032BA}"/>
              </a:ext>
            </a:extLst>
          </p:cNvPr>
          <p:cNvCxnSpPr/>
          <p:nvPr/>
        </p:nvCxnSpPr>
        <p:spPr>
          <a:xfrm>
            <a:off x="5650787" y="3539447"/>
            <a:ext cx="955496" cy="5496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641769-49AC-43C7-94C7-C3BA7EDE842F}"/>
              </a:ext>
            </a:extLst>
          </p:cNvPr>
          <p:cNvCxnSpPr>
            <a:cxnSpLocks/>
          </p:cNvCxnSpPr>
          <p:nvPr/>
        </p:nvCxnSpPr>
        <p:spPr>
          <a:xfrm flipH="1" flipV="1">
            <a:off x="2486346" y="3295436"/>
            <a:ext cx="1993188" cy="339048"/>
          </a:xfrm>
          <a:prstGeom prst="straightConnector1">
            <a:avLst/>
          </a:prstGeom>
          <a:ln w="57150">
            <a:solidFill>
              <a:srgbClr val="81D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6" y="1265274"/>
            <a:ext cx="3126531" cy="3078126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Create Parking</a:t>
            </a:r>
          </a:p>
          <a:p>
            <a:pPr lvl="1"/>
            <a:r>
              <a:rPr lang="en-US" sz="2200" dirty="0"/>
              <a:t>Greenspace</a:t>
            </a:r>
          </a:p>
          <a:p>
            <a:pPr lvl="1"/>
            <a:r>
              <a:rPr lang="en-US" sz="2200" dirty="0"/>
              <a:t>County Parking / Garages</a:t>
            </a:r>
          </a:p>
          <a:p>
            <a:pPr lvl="1"/>
            <a:r>
              <a:rPr lang="en-US" sz="2200" dirty="0"/>
              <a:t>Demolish Condemned Buildings</a:t>
            </a:r>
          </a:p>
          <a:p>
            <a:pPr lvl="1"/>
            <a:r>
              <a:rPr lang="en-US" sz="2200" dirty="0"/>
              <a:t>Shared Parking Arrangements w/ Private Owners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Options and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12AD8-390A-43A0-8E6C-D1C81852B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12883" r="54114" b="15555"/>
          <a:stretch/>
        </p:blipFill>
        <p:spPr>
          <a:xfrm>
            <a:off x="4337522" y="1157849"/>
            <a:ext cx="3379304" cy="381368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D2294FB-8031-4F1B-B8E0-23C63C95C5A8}"/>
              </a:ext>
            </a:extLst>
          </p:cNvPr>
          <p:cNvSpPr/>
          <p:nvPr/>
        </p:nvSpPr>
        <p:spPr>
          <a:xfrm>
            <a:off x="6052930" y="3667539"/>
            <a:ext cx="387627" cy="288235"/>
          </a:xfrm>
          <a:custGeom>
            <a:avLst/>
            <a:gdLst>
              <a:gd name="connsiteX0" fmla="*/ 89453 w 387627"/>
              <a:gd name="connsiteY0" fmla="*/ 0 h 288235"/>
              <a:gd name="connsiteX1" fmla="*/ 0 w 387627"/>
              <a:gd name="connsiteY1" fmla="*/ 218661 h 288235"/>
              <a:gd name="connsiteX2" fmla="*/ 99392 w 387627"/>
              <a:gd name="connsiteY2" fmla="*/ 288235 h 288235"/>
              <a:gd name="connsiteX3" fmla="*/ 387627 w 387627"/>
              <a:gd name="connsiteY3" fmla="*/ 288235 h 288235"/>
              <a:gd name="connsiteX4" fmla="*/ 367748 w 387627"/>
              <a:gd name="connsiteY4" fmla="*/ 99391 h 288235"/>
              <a:gd name="connsiteX5" fmla="*/ 238540 w 387627"/>
              <a:gd name="connsiteY5" fmla="*/ 99391 h 288235"/>
              <a:gd name="connsiteX6" fmla="*/ 89453 w 387627"/>
              <a:gd name="connsiteY6" fmla="*/ 0 h 288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627" h="288235">
                <a:moveTo>
                  <a:pt x="89453" y="0"/>
                </a:moveTo>
                <a:lnTo>
                  <a:pt x="0" y="218661"/>
                </a:lnTo>
                <a:lnTo>
                  <a:pt x="99392" y="288235"/>
                </a:lnTo>
                <a:lnTo>
                  <a:pt x="387627" y="288235"/>
                </a:lnTo>
                <a:lnTo>
                  <a:pt x="367748" y="99391"/>
                </a:lnTo>
                <a:lnTo>
                  <a:pt x="238540" y="99391"/>
                </a:lnTo>
                <a:lnTo>
                  <a:pt x="89453" y="0"/>
                </a:lnTo>
                <a:close/>
              </a:path>
            </a:pathLst>
          </a:custGeom>
          <a:solidFill>
            <a:srgbClr val="FFFF00">
              <a:alpha val="67059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80FF02-9218-4925-B846-175F9EA00637}"/>
              </a:ext>
            </a:extLst>
          </p:cNvPr>
          <p:cNvSpPr/>
          <p:nvPr/>
        </p:nvSpPr>
        <p:spPr>
          <a:xfrm>
            <a:off x="6261652" y="2554357"/>
            <a:ext cx="447261" cy="168965"/>
          </a:xfrm>
          <a:custGeom>
            <a:avLst/>
            <a:gdLst>
              <a:gd name="connsiteX0" fmla="*/ 0 w 447261"/>
              <a:gd name="connsiteY0" fmla="*/ 168965 h 168965"/>
              <a:gd name="connsiteX1" fmla="*/ 0 w 447261"/>
              <a:gd name="connsiteY1" fmla="*/ 49695 h 168965"/>
              <a:gd name="connsiteX2" fmla="*/ 447261 w 447261"/>
              <a:gd name="connsiteY2" fmla="*/ 0 h 168965"/>
              <a:gd name="connsiteX3" fmla="*/ 387626 w 447261"/>
              <a:gd name="connsiteY3" fmla="*/ 168965 h 168965"/>
              <a:gd name="connsiteX4" fmla="*/ 0 w 447261"/>
              <a:gd name="connsiteY4" fmla="*/ 168965 h 1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261" h="168965">
                <a:moveTo>
                  <a:pt x="0" y="168965"/>
                </a:moveTo>
                <a:lnTo>
                  <a:pt x="0" y="49695"/>
                </a:lnTo>
                <a:lnTo>
                  <a:pt x="447261" y="0"/>
                </a:lnTo>
                <a:lnTo>
                  <a:pt x="387626" y="168965"/>
                </a:lnTo>
                <a:lnTo>
                  <a:pt x="0" y="168965"/>
                </a:lnTo>
                <a:close/>
              </a:path>
            </a:pathLst>
          </a:custGeom>
          <a:solidFill>
            <a:srgbClr val="FFFF00">
              <a:alpha val="67059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173B057-4081-4427-A65F-F04A77A9B66D}"/>
              </a:ext>
            </a:extLst>
          </p:cNvPr>
          <p:cNvSpPr/>
          <p:nvPr/>
        </p:nvSpPr>
        <p:spPr>
          <a:xfrm>
            <a:off x="6510130" y="2027583"/>
            <a:ext cx="298174" cy="228600"/>
          </a:xfrm>
          <a:custGeom>
            <a:avLst/>
            <a:gdLst>
              <a:gd name="connsiteX0" fmla="*/ 0 w 298174"/>
              <a:gd name="connsiteY0" fmla="*/ 59634 h 228600"/>
              <a:gd name="connsiteX1" fmla="*/ 198783 w 298174"/>
              <a:gd name="connsiteY1" fmla="*/ 0 h 228600"/>
              <a:gd name="connsiteX2" fmla="*/ 298174 w 298174"/>
              <a:gd name="connsiteY2" fmla="*/ 109330 h 228600"/>
              <a:gd name="connsiteX3" fmla="*/ 298174 w 298174"/>
              <a:gd name="connsiteY3" fmla="*/ 228600 h 228600"/>
              <a:gd name="connsiteX4" fmla="*/ 109331 w 298174"/>
              <a:gd name="connsiteY4" fmla="*/ 168965 h 228600"/>
              <a:gd name="connsiteX5" fmla="*/ 49696 w 298174"/>
              <a:gd name="connsiteY5" fmla="*/ 218660 h 228600"/>
              <a:gd name="connsiteX6" fmla="*/ 9940 w 298174"/>
              <a:gd name="connsiteY6" fmla="*/ 218660 h 228600"/>
              <a:gd name="connsiteX7" fmla="*/ 0 w 298174"/>
              <a:gd name="connsiteY7" fmla="*/ 59634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174" h="228600">
                <a:moveTo>
                  <a:pt x="0" y="59634"/>
                </a:moveTo>
                <a:lnTo>
                  <a:pt x="198783" y="0"/>
                </a:lnTo>
                <a:lnTo>
                  <a:pt x="298174" y="109330"/>
                </a:lnTo>
                <a:lnTo>
                  <a:pt x="298174" y="228600"/>
                </a:lnTo>
                <a:lnTo>
                  <a:pt x="109331" y="168965"/>
                </a:lnTo>
                <a:lnTo>
                  <a:pt x="49696" y="218660"/>
                </a:lnTo>
                <a:lnTo>
                  <a:pt x="9940" y="218660"/>
                </a:lnTo>
                <a:lnTo>
                  <a:pt x="0" y="59634"/>
                </a:lnTo>
                <a:close/>
              </a:path>
            </a:pathLst>
          </a:custGeom>
          <a:solidFill>
            <a:srgbClr val="FFFF00">
              <a:alpha val="67059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707E173-1392-4272-8A1A-D6A69C54F613}"/>
              </a:ext>
            </a:extLst>
          </p:cNvPr>
          <p:cNvSpPr/>
          <p:nvPr/>
        </p:nvSpPr>
        <p:spPr>
          <a:xfrm>
            <a:off x="6758609" y="1977887"/>
            <a:ext cx="546652" cy="805070"/>
          </a:xfrm>
          <a:custGeom>
            <a:avLst/>
            <a:gdLst>
              <a:gd name="connsiteX0" fmla="*/ 0 w 546652"/>
              <a:gd name="connsiteY0" fmla="*/ 735496 h 805070"/>
              <a:gd name="connsiteX1" fmla="*/ 228600 w 546652"/>
              <a:gd name="connsiteY1" fmla="*/ 805070 h 805070"/>
              <a:gd name="connsiteX2" fmla="*/ 337930 w 546652"/>
              <a:gd name="connsiteY2" fmla="*/ 655983 h 805070"/>
              <a:gd name="connsiteX3" fmla="*/ 397565 w 546652"/>
              <a:gd name="connsiteY3" fmla="*/ 447261 h 805070"/>
              <a:gd name="connsiteX4" fmla="*/ 397565 w 546652"/>
              <a:gd name="connsiteY4" fmla="*/ 298174 h 805070"/>
              <a:gd name="connsiteX5" fmla="*/ 457200 w 546652"/>
              <a:gd name="connsiteY5" fmla="*/ 178904 h 805070"/>
              <a:gd name="connsiteX6" fmla="*/ 546652 w 546652"/>
              <a:gd name="connsiteY6" fmla="*/ 139148 h 805070"/>
              <a:gd name="connsiteX7" fmla="*/ 457200 w 546652"/>
              <a:gd name="connsiteY7" fmla="*/ 0 h 805070"/>
              <a:gd name="connsiteX8" fmla="*/ 258417 w 546652"/>
              <a:gd name="connsiteY8" fmla="*/ 109330 h 805070"/>
              <a:gd name="connsiteX9" fmla="*/ 188843 w 546652"/>
              <a:gd name="connsiteY9" fmla="*/ 228600 h 805070"/>
              <a:gd name="connsiteX10" fmla="*/ 168965 w 546652"/>
              <a:gd name="connsiteY10" fmla="*/ 258417 h 805070"/>
              <a:gd name="connsiteX11" fmla="*/ 288234 w 546652"/>
              <a:gd name="connsiteY11" fmla="*/ 347870 h 805070"/>
              <a:gd name="connsiteX12" fmla="*/ 347869 w 546652"/>
              <a:gd name="connsiteY12" fmla="*/ 447261 h 805070"/>
              <a:gd name="connsiteX13" fmla="*/ 318052 w 546652"/>
              <a:gd name="connsiteY13" fmla="*/ 506896 h 805070"/>
              <a:gd name="connsiteX14" fmla="*/ 228600 w 546652"/>
              <a:gd name="connsiteY14" fmla="*/ 576470 h 805070"/>
              <a:gd name="connsiteX15" fmla="*/ 69574 w 546652"/>
              <a:gd name="connsiteY15" fmla="*/ 536713 h 805070"/>
              <a:gd name="connsiteX16" fmla="*/ 0 w 546652"/>
              <a:gd name="connsiteY16" fmla="*/ 735496 h 80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6652" h="805070">
                <a:moveTo>
                  <a:pt x="0" y="735496"/>
                </a:moveTo>
                <a:lnTo>
                  <a:pt x="228600" y="805070"/>
                </a:lnTo>
                <a:lnTo>
                  <a:pt x="337930" y="655983"/>
                </a:lnTo>
                <a:lnTo>
                  <a:pt x="397565" y="447261"/>
                </a:lnTo>
                <a:lnTo>
                  <a:pt x="397565" y="298174"/>
                </a:lnTo>
                <a:lnTo>
                  <a:pt x="457200" y="178904"/>
                </a:lnTo>
                <a:lnTo>
                  <a:pt x="546652" y="139148"/>
                </a:lnTo>
                <a:lnTo>
                  <a:pt x="457200" y="0"/>
                </a:lnTo>
                <a:lnTo>
                  <a:pt x="258417" y="109330"/>
                </a:lnTo>
                <a:lnTo>
                  <a:pt x="188843" y="228600"/>
                </a:lnTo>
                <a:lnTo>
                  <a:pt x="168965" y="258417"/>
                </a:lnTo>
                <a:lnTo>
                  <a:pt x="288234" y="347870"/>
                </a:lnTo>
                <a:lnTo>
                  <a:pt x="347869" y="447261"/>
                </a:lnTo>
                <a:lnTo>
                  <a:pt x="318052" y="506896"/>
                </a:lnTo>
                <a:lnTo>
                  <a:pt x="228600" y="576470"/>
                </a:lnTo>
                <a:lnTo>
                  <a:pt x="69574" y="536713"/>
                </a:lnTo>
                <a:lnTo>
                  <a:pt x="0" y="735496"/>
                </a:lnTo>
                <a:close/>
              </a:path>
            </a:pathLst>
          </a:custGeom>
          <a:solidFill>
            <a:srgbClr val="FFFF00">
              <a:alpha val="67059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C1DDE6-FDDE-4B85-AA3A-57714D115A33}"/>
              </a:ext>
            </a:extLst>
          </p:cNvPr>
          <p:cNvSpPr/>
          <p:nvPr/>
        </p:nvSpPr>
        <p:spPr>
          <a:xfrm>
            <a:off x="5267739" y="2226365"/>
            <a:ext cx="705678" cy="556592"/>
          </a:xfrm>
          <a:custGeom>
            <a:avLst/>
            <a:gdLst>
              <a:gd name="connsiteX0" fmla="*/ 0 w 705678"/>
              <a:gd name="connsiteY0" fmla="*/ 19878 h 556592"/>
              <a:gd name="connsiteX1" fmla="*/ 188844 w 705678"/>
              <a:gd name="connsiteY1" fmla="*/ 0 h 556592"/>
              <a:gd name="connsiteX2" fmla="*/ 218661 w 705678"/>
              <a:gd name="connsiteY2" fmla="*/ 258418 h 556592"/>
              <a:gd name="connsiteX3" fmla="*/ 407504 w 705678"/>
              <a:gd name="connsiteY3" fmla="*/ 258418 h 556592"/>
              <a:gd name="connsiteX4" fmla="*/ 427383 w 705678"/>
              <a:gd name="connsiteY4" fmla="*/ 377687 h 556592"/>
              <a:gd name="connsiteX5" fmla="*/ 705678 w 705678"/>
              <a:gd name="connsiteY5" fmla="*/ 377687 h 556592"/>
              <a:gd name="connsiteX6" fmla="*/ 695739 w 705678"/>
              <a:gd name="connsiteY6" fmla="*/ 496957 h 556592"/>
              <a:gd name="connsiteX7" fmla="*/ 99391 w 705678"/>
              <a:gd name="connsiteY7" fmla="*/ 556592 h 556592"/>
              <a:gd name="connsiteX8" fmla="*/ 0 w 705678"/>
              <a:gd name="connsiteY8" fmla="*/ 19878 h 5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678" h="556592">
                <a:moveTo>
                  <a:pt x="0" y="19878"/>
                </a:moveTo>
                <a:lnTo>
                  <a:pt x="188844" y="0"/>
                </a:lnTo>
                <a:lnTo>
                  <a:pt x="218661" y="258418"/>
                </a:lnTo>
                <a:lnTo>
                  <a:pt x="407504" y="258418"/>
                </a:lnTo>
                <a:lnTo>
                  <a:pt x="427383" y="377687"/>
                </a:lnTo>
                <a:lnTo>
                  <a:pt x="705678" y="377687"/>
                </a:lnTo>
                <a:lnTo>
                  <a:pt x="695739" y="496957"/>
                </a:lnTo>
                <a:lnTo>
                  <a:pt x="99391" y="556592"/>
                </a:lnTo>
                <a:lnTo>
                  <a:pt x="0" y="19878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45067E-338D-4080-9B3C-F9C848D90894}"/>
              </a:ext>
            </a:extLst>
          </p:cNvPr>
          <p:cNvSpPr/>
          <p:nvPr/>
        </p:nvSpPr>
        <p:spPr>
          <a:xfrm>
            <a:off x="4989443" y="1470991"/>
            <a:ext cx="437322" cy="536713"/>
          </a:xfrm>
          <a:custGeom>
            <a:avLst/>
            <a:gdLst>
              <a:gd name="connsiteX0" fmla="*/ 29818 w 437322"/>
              <a:gd name="connsiteY0" fmla="*/ 536713 h 536713"/>
              <a:gd name="connsiteX1" fmla="*/ 437322 w 437322"/>
              <a:gd name="connsiteY1" fmla="*/ 477079 h 536713"/>
              <a:gd name="connsiteX2" fmla="*/ 407505 w 437322"/>
              <a:gd name="connsiteY2" fmla="*/ 0 h 536713"/>
              <a:gd name="connsiteX3" fmla="*/ 9940 w 437322"/>
              <a:gd name="connsiteY3" fmla="*/ 69574 h 536713"/>
              <a:gd name="connsiteX4" fmla="*/ 0 w 437322"/>
              <a:gd name="connsiteY4" fmla="*/ 218661 h 536713"/>
              <a:gd name="connsiteX5" fmla="*/ 288235 w 437322"/>
              <a:gd name="connsiteY5" fmla="*/ 168966 h 536713"/>
              <a:gd name="connsiteX6" fmla="*/ 308114 w 437322"/>
              <a:gd name="connsiteY6" fmla="*/ 387626 h 536713"/>
              <a:gd name="connsiteX7" fmla="*/ 59635 w 437322"/>
              <a:gd name="connsiteY7" fmla="*/ 407505 h 536713"/>
              <a:gd name="connsiteX8" fmla="*/ 29818 w 437322"/>
              <a:gd name="connsiteY8" fmla="*/ 536713 h 53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7322" h="536713">
                <a:moveTo>
                  <a:pt x="29818" y="536713"/>
                </a:moveTo>
                <a:lnTo>
                  <a:pt x="437322" y="477079"/>
                </a:lnTo>
                <a:lnTo>
                  <a:pt x="407505" y="0"/>
                </a:lnTo>
                <a:lnTo>
                  <a:pt x="9940" y="69574"/>
                </a:lnTo>
                <a:lnTo>
                  <a:pt x="0" y="218661"/>
                </a:lnTo>
                <a:lnTo>
                  <a:pt x="288235" y="168966"/>
                </a:lnTo>
                <a:lnTo>
                  <a:pt x="308114" y="387626"/>
                </a:lnTo>
                <a:lnTo>
                  <a:pt x="59635" y="407505"/>
                </a:lnTo>
                <a:lnTo>
                  <a:pt x="29818" y="536713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F95BF9F-F56A-4209-8C5A-9E51EEC72BA1}"/>
              </a:ext>
            </a:extLst>
          </p:cNvPr>
          <p:cNvSpPr/>
          <p:nvPr/>
        </p:nvSpPr>
        <p:spPr>
          <a:xfrm>
            <a:off x="5317435" y="4084983"/>
            <a:ext cx="566530" cy="238539"/>
          </a:xfrm>
          <a:custGeom>
            <a:avLst/>
            <a:gdLst>
              <a:gd name="connsiteX0" fmla="*/ 0 w 566530"/>
              <a:gd name="connsiteY0" fmla="*/ 238539 h 238539"/>
              <a:gd name="connsiteX1" fmla="*/ 566530 w 566530"/>
              <a:gd name="connsiteY1" fmla="*/ 129208 h 238539"/>
              <a:gd name="connsiteX2" fmla="*/ 566530 w 566530"/>
              <a:gd name="connsiteY2" fmla="*/ 0 h 238539"/>
              <a:gd name="connsiteX3" fmla="*/ 0 w 566530"/>
              <a:gd name="connsiteY3" fmla="*/ 69574 h 238539"/>
              <a:gd name="connsiteX4" fmla="*/ 0 w 566530"/>
              <a:gd name="connsiteY4" fmla="*/ 238539 h 2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530" h="238539">
                <a:moveTo>
                  <a:pt x="0" y="238539"/>
                </a:moveTo>
                <a:lnTo>
                  <a:pt x="566530" y="129208"/>
                </a:lnTo>
                <a:lnTo>
                  <a:pt x="566530" y="0"/>
                </a:lnTo>
                <a:lnTo>
                  <a:pt x="0" y="69574"/>
                </a:lnTo>
                <a:lnTo>
                  <a:pt x="0" y="238539"/>
                </a:lnTo>
                <a:close/>
              </a:path>
            </a:pathLst>
          </a:custGeom>
          <a:solidFill>
            <a:srgbClr val="81D5FF">
              <a:alpha val="78039"/>
            </a:srgbClr>
          </a:solidFill>
          <a:ln>
            <a:solidFill>
              <a:srgbClr val="81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4C23108-3194-48C9-9533-DD6EFB590FD5}"/>
              </a:ext>
            </a:extLst>
          </p:cNvPr>
          <p:cNvSpPr/>
          <p:nvPr/>
        </p:nvSpPr>
        <p:spPr>
          <a:xfrm>
            <a:off x="5764696" y="2713383"/>
            <a:ext cx="457200" cy="268356"/>
          </a:xfrm>
          <a:custGeom>
            <a:avLst/>
            <a:gdLst>
              <a:gd name="connsiteX0" fmla="*/ 0 w 457200"/>
              <a:gd name="connsiteY0" fmla="*/ 29817 h 268356"/>
              <a:gd name="connsiteX1" fmla="*/ 19878 w 457200"/>
              <a:gd name="connsiteY1" fmla="*/ 268356 h 268356"/>
              <a:gd name="connsiteX2" fmla="*/ 457200 w 457200"/>
              <a:gd name="connsiteY2" fmla="*/ 238539 h 268356"/>
              <a:gd name="connsiteX3" fmla="*/ 417443 w 457200"/>
              <a:gd name="connsiteY3" fmla="*/ 0 h 268356"/>
              <a:gd name="connsiteX4" fmla="*/ 0 w 457200"/>
              <a:gd name="connsiteY4" fmla="*/ 29817 h 26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68356">
                <a:moveTo>
                  <a:pt x="0" y="29817"/>
                </a:moveTo>
                <a:lnTo>
                  <a:pt x="19878" y="268356"/>
                </a:lnTo>
                <a:lnTo>
                  <a:pt x="457200" y="238539"/>
                </a:lnTo>
                <a:lnTo>
                  <a:pt x="417443" y="0"/>
                </a:lnTo>
                <a:lnTo>
                  <a:pt x="0" y="29817"/>
                </a:lnTo>
                <a:close/>
              </a:path>
            </a:pathLst>
          </a:custGeom>
          <a:solidFill>
            <a:srgbClr val="92D050">
              <a:alpha val="69804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23FF6A3-B011-4829-9F8C-0FBBA9A0DDEB}"/>
              </a:ext>
            </a:extLst>
          </p:cNvPr>
          <p:cNvSpPr/>
          <p:nvPr/>
        </p:nvSpPr>
        <p:spPr>
          <a:xfrm>
            <a:off x="6510130" y="4663423"/>
            <a:ext cx="367748" cy="186872"/>
          </a:xfrm>
          <a:custGeom>
            <a:avLst/>
            <a:gdLst>
              <a:gd name="connsiteX0" fmla="*/ 0 w 457200"/>
              <a:gd name="connsiteY0" fmla="*/ 29817 h 268356"/>
              <a:gd name="connsiteX1" fmla="*/ 19878 w 457200"/>
              <a:gd name="connsiteY1" fmla="*/ 268356 h 268356"/>
              <a:gd name="connsiteX2" fmla="*/ 457200 w 457200"/>
              <a:gd name="connsiteY2" fmla="*/ 238539 h 268356"/>
              <a:gd name="connsiteX3" fmla="*/ 417443 w 457200"/>
              <a:gd name="connsiteY3" fmla="*/ 0 h 268356"/>
              <a:gd name="connsiteX4" fmla="*/ 0 w 457200"/>
              <a:gd name="connsiteY4" fmla="*/ 29817 h 26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268356">
                <a:moveTo>
                  <a:pt x="0" y="29817"/>
                </a:moveTo>
                <a:lnTo>
                  <a:pt x="19878" y="268356"/>
                </a:lnTo>
                <a:lnTo>
                  <a:pt x="457200" y="238539"/>
                </a:lnTo>
                <a:lnTo>
                  <a:pt x="417443" y="0"/>
                </a:lnTo>
                <a:lnTo>
                  <a:pt x="0" y="29817"/>
                </a:lnTo>
                <a:close/>
              </a:path>
            </a:pathLst>
          </a:custGeom>
          <a:solidFill>
            <a:srgbClr val="92D050">
              <a:alpha val="69804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7" y="1560442"/>
            <a:ext cx="5173991" cy="2494723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Manage Parking System</a:t>
            </a:r>
            <a:endParaRPr lang="en-US" sz="2200" dirty="0"/>
          </a:p>
          <a:p>
            <a:r>
              <a:rPr lang="en-US" sz="2600" dirty="0"/>
              <a:t>Extended Time Limits On-Street</a:t>
            </a:r>
          </a:p>
          <a:p>
            <a:r>
              <a:rPr lang="en-US" sz="2600" dirty="0"/>
              <a:t>User Fees and Rates</a:t>
            </a:r>
          </a:p>
          <a:p>
            <a:pPr lvl="1"/>
            <a:r>
              <a:rPr lang="en-US" sz="2200" dirty="0"/>
              <a:t>Customer Service</a:t>
            </a:r>
          </a:p>
          <a:p>
            <a:pPr lvl="1"/>
            <a:r>
              <a:rPr lang="en-US" sz="2200" dirty="0"/>
              <a:t>Management Tool</a:t>
            </a:r>
          </a:p>
          <a:p>
            <a:pPr lvl="1"/>
            <a:r>
              <a:rPr lang="en-US" sz="2200" dirty="0"/>
              <a:t>Assists in Paying Overhead</a:t>
            </a:r>
          </a:p>
          <a:p>
            <a:r>
              <a:rPr lang="en-US" sz="2600" dirty="0"/>
              <a:t>Residential Program</a:t>
            </a:r>
          </a:p>
          <a:p>
            <a:endParaRPr lang="en-US" sz="2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Options and Opportunities</a:t>
            </a:r>
          </a:p>
        </p:txBody>
      </p:sp>
      <p:pic>
        <p:nvPicPr>
          <p:cNvPr id="1026" name="Picture 2" descr="Image result for residential parking">
            <a:extLst>
              <a:ext uri="{FF2B5EF4-FFF2-40B4-BE49-F238E27FC236}">
                <a16:creationId xmlns:a16="http://schemas.microsoft.com/office/drawing/2014/main" id="{10BD8906-7E87-4DD3-B850-737CC8AC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61" y="1560442"/>
            <a:ext cx="2801214" cy="26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7" y="1463796"/>
            <a:ext cx="5173991" cy="3435935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Branding and Communication</a:t>
            </a:r>
          </a:p>
          <a:p>
            <a:pPr lvl="1"/>
            <a:r>
              <a:rPr lang="en-US" sz="2200" dirty="0"/>
              <a:t>Signage and Wayfinding</a:t>
            </a:r>
          </a:p>
          <a:p>
            <a:pPr lvl="1"/>
            <a:r>
              <a:rPr lang="en-US" sz="2200" dirty="0"/>
              <a:t>Online Presence</a:t>
            </a:r>
          </a:p>
          <a:p>
            <a:pPr lvl="1"/>
            <a:r>
              <a:rPr lang="en-US" sz="2200" dirty="0"/>
              <a:t>Add Some </a:t>
            </a:r>
          </a:p>
          <a:p>
            <a:r>
              <a:rPr lang="en-US" sz="2600" dirty="0"/>
              <a:t>Adjust Parking Assessment District Policy</a:t>
            </a:r>
          </a:p>
          <a:p>
            <a:r>
              <a:rPr lang="en-US" sz="2600" dirty="0"/>
              <a:t>Promote Walking and Biking</a:t>
            </a:r>
          </a:p>
          <a:p>
            <a:endParaRPr lang="en-US" sz="2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Options and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BC061-FB10-4FD8-9B24-BDF04792D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993" y="1743075"/>
            <a:ext cx="2752725" cy="165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250E2-34FB-4C00-A767-0D1D85B6C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03" y="2534970"/>
            <a:ext cx="373344" cy="37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87" y="1463796"/>
            <a:ext cx="4239713" cy="3435935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Things Always Change – Response is Critical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When you're finished changing, you're finished. </a:t>
            </a:r>
          </a:p>
          <a:p>
            <a:pPr marL="0" indent="0">
              <a:buNone/>
            </a:pPr>
            <a:r>
              <a:rPr lang="en-US" i="1" dirty="0"/>
              <a:t>Benjamin Franklin</a:t>
            </a:r>
            <a:endParaRPr lang="en-US" dirty="0"/>
          </a:p>
          <a:p>
            <a:endParaRPr lang="en-US" sz="2600" dirty="0"/>
          </a:p>
          <a:p>
            <a:endParaRPr lang="en-US" sz="26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73011" y="195981"/>
            <a:ext cx="5654163" cy="492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Options and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7E427-B501-4A9B-A808-89A5986C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98" y="1206015"/>
            <a:ext cx="4249661" cy="33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270" y="1639868"/>
            <a:ext cx="4201752" cy="2815174"/>
          </a:xfrm>
        </p:spPr>
      </p:pic>
    </p:spTree>
    <p:extLst>
      <p:ext uri="{BB962C8B-B14F-4D97-AF65-F5344CB8AC3E}">
        <p14:creationId xmlns:p14="http://schemas.microsoft.com/office/powerpoint/2010/main" val="412900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Approach &amp; Methodology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7886700" cy="3574127"/>
          </a:xfrm>
        </p:spPr>
        <p:txBody>
          <a:bodyPr>
            <a:normAutofit/>
          </a:bodyPr>
          <a:lstStyle/>
          <a:p>
            <a:r>
              <a:rPr lang="en-US" dirty="0"/>
              <a:t>Data Collection – On and Off-Street Parking</a:t>
            </a:r>
          </a:p>
          <a:p>
            <a:pPr lvl="1"/>
            <a:r>
              <a:rPr lang="en-US" dirty="0"/>
              <a:t>Inventory Downtown Parking</a:t>
            </a:r>
          </a:p>
          <a:p>
            <a:pPr lvl="1"/>
            <a:r>
              <a:rPr lang="en-US" dirty="0"/>
              <a:t>Parking Occupancy Counts</a:t>
            </a:r>
          </a:p>
          <a:p>
            <a:pPr lvl="2"/>
            <a:r>
              <a:rPr lang="en-US" dirty="0"/>
              <a:t>Wednesday, September 20- Workday</a:t>
            </a:r>
          </a:p>
          <a:p>
            <a:pPr lvl="2"/>
            <a:r>
              <a:rPr lang="en-US" dirty="0"/>
              <a:t>Thursday, September 21 - Workday</a:t>
            </a:r>
          </a:p>
          <a:p>
            <a:pPr lvl="2"/>
            <a:r>
              <a:rPr lang="en-US" dirty="0"/>
              <a:t>Friday, September 22 - Evening</a:t>
            </a:r>
          </a:p>
        </p:txBody>
      </p:sp>
    </p:spTree>
    <p:extLst>
      <p:ext uri="{BB962C8B-B14F-4D97-AF65-F5344CB8AC3E}">
        <p14:creationId xmlns:p14="http://schemas.microsoft.com/office/powerpoint/2010/main" val="119021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164" y="45153"/>
            <a:ext cx="5082487" cy="805234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Approach &amp; Methodology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140" y="1605516"/>
            <a:ext cx="3902148" cy="29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408" y="1370508"/>
            <a:ext cx="4246992" cy="3244022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Data Collection – Public Input</a:t>
            </a:r>
          </a:p>
          <a:p>
            <a:pPr lvl="1"/>
            <a:r>
              <a:rPr lang="en-US" sz="2000" dirty="0"/>
              <a:t>Public Survey</a:t>
            </a:r>
          </a:p>
          <a:p>
            <a:pPr lvl="1"/>
            <a:r>
              <a:rPr lang="en-US" sz="2000" dirty="0"/>
              <a:t>Interviews</a:t>
            </a:r>
          </a:p>
          <a:p>
            <a:pPr lvl="2"/>
            <a:r>
              <a:rPr lang="en-US" dirty="0"/>
              <a:t>City Staff</a:t>
            </a:r>
          </a:p>
          <a:p>
            <a:pPr lvl="2"/>
            <a:r>
              <a:rPr lang="en-US" dirty="0"/>
              <a:t>City Department Leads</a:t>
            </a:r>
          </a:p>
          <a:p>
            <a:pPr lvl="2"/>
            <a:r>
              <a:rPr lang="en-US" dirty="0"/>
              <a:t>Business Owners</a:t>
            </a:r>
          </a:p>
          <a:p>
            <a:pPr lvl="1"/>
            <a:r>
              <a:rPr lang="en-US" dirty="0"/>
              <a:t>Public Open House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731524-830A-431F-B1C2-ADC90A57D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4" r="18954" b="12126"/>
          <a:stretch/>
        </p:blipFill>
        <p:spPr>
          <a:xfrm>
            <a:off x="4314160" y="1605516"/>
            <a:ext cx="4626469" cy="23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Downtown Parking Supply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5001588" cy="3574127"/>
          </a:xfrm>
        </p:spPr>
        <p:txBody>
          <a:bodyPr>
            <a:normAutofit/>
          </a:bodyPr>
          <a:lstStyle/>
          <a:p>
            <a:r>
              <a:rPr lang="en-US" dirty="0"/>
              <a:t>Almost 1,200 Off-Street Parking Spaces</a:t>
            </a:r>
          </a:p>
          <a:p>
            <a:pPr lvl="1"/>
            <a:r>
              <a:rPr lang="en-US" dirty="0"/>
              <a:t>444 in Public Parking Lots</a:t>
            </a:r>
          </a:p>
          <a:p>
            <a:pPr lvl="1"/>
            <a:r>
              <a:rPr lang="en-US" dirty="0"/>
              <a:t>289 in Durkee St. Lot</a:t>
            </a:r>
          </a:p>
          <a:p>
            <a:r>
              <a:rPr lang="en-US" dirty="0"/>
              <a:t>677 On-Street Parking Spaces</a:t>
            </a:r>
          </a:p>
          <a:p>
            <a:r>
              <a:rPr lang="en-US" dirty="0"/>
              <a:t>394 Unused Spaces at Harbor (Not Included)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DA4B9-24CE-4962-AE20-64D47C4A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27" y="1859622"/>
            <a:ext cx="280416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1737360"/>
            <a:ext cx="370332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164" y="45153"/>
            <a:ext cx="3840085" cy="805234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Findings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140" y="1605516"/>
            <a:ext cx="3902148" cy="296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82" name="Group 61">
            <a:extLst>
              <a:ext uri="{FF2B5EF4-FFF2-40B4-BE49-F238E27FC236}">
                <a16:creationId xmlns:a16="http://schemas.microsoft.com/office/drawing/2014/main" id="{6822D094-13BD-431D-B754-F8011D8BE936}"/>
              </a:ext>
            </a:extLst>
          </p:cNvPr>
          <p:cNvGrpSpPr>
            <a:grpSpLocks/>
          </p:cNvGrpSpPr>
          <p:nvPr/>
        </p:nvGrpSpPr>
        <p:grpSpPr bwMode="auto">
          <a:xfrm>
            <a:off x="1298110" y="1198158"/>
            <a:ext cx="6494603" cy="3693720"/>
            <a:chOff x="107094716" y="108561475"/>
            <a:chExt cx="5897880" cy="3400768"/>
          </a:xfrm>
        </p:grpSpPr>
        <p:grpSp>
          <p:nvGrpSpPr>
            <p:cNvPr id="1083" name="Group 62">
              <a:extLst>
                <a:ext uri="{FF2B5EF4-FFF2-40B4-BE49-F238E27FC236}">
                  <a16:creationId xmlns:a16="http://schemas.microsoft.com/office/drawing/2014/main" id="{868554D6-C774-450D-9D77-92773CFE9B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094716" y="108561475"/>
              <a:ext cx="5897880" cy="3400768"/>
              <a:chOff x="107094716" y="108561475"/>
              <a:chExt cx="5897880" cy="3400768"/>
            </a:xfrm>
          </p:grpSpPr>
          <p:grpSp>
            <p:nvGrpSpPr>
              <p:cNvPr id="1085" name="Group 63">
                <a:extLst>
                  <a:ext uri="{FF2B5EF4-FFF2-40B4-BE49-F238E27FC236}">
                    <a16:creationId xmlns:a16="http://schemas.microsoft.com/office/drawing/2014/main" id="{FD54B329-FE77-4054-8B3D-62544F26F1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094716" y="108561475"/>
                <a:ext cx="5897880" cy="3400768"/>
                <a:chOff x="107281021" y="108132182"/>
                <a:chExt cx="5897880" cy="3400768"/>
              </a:xfrm>
            </p:grpSpPr>
            <p:grpSp>
              <p:nvGrpSpPr>
                <p:cNvPr id="1092" name="Group 64">
                  <a:extLst>
                    <a:ext uri="{FF2B5EF4-FFF2-40B4-BE49-F238E27FC236}">
                      <a16:creationId xmlns:a16="http://schemas.microsoft.com/office/drawing/2014/main" id="{5C758139-4A1F-4F15-BF68-4E09A51CB3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281021" y="108132182"/>
                  <a:ext cx="5897880" cy="3400768"/>
                  <a:chOff x="107259250" y="108325477"/>
                  <a:chExt cx="5897880" cy="3400768"/>
                </a:xfrm>
              </p:grpSpPr>
              <p:pic>
                <p:nvPicPr>
                  <p:cNvPr id="1094" name="Picture 65" descr="Plattsburgh Aerial HD 2">
                    <a:extLst>
                      <a:ext uri="{FF2B5EF4-FFF2-40B4-BE49-F238E27FC236}">
                        <a16:creationId xmlns:a16="http://schemas.microsoft.com/office/drawing/2014/main" id="{57ABEA68-2EDF-4267-97DB-8ABDE68904B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59" r="12025" b="13571"/>
                  <a:stretch>
                    <a:fillRect/>
                  </a:stretch>
                </p:blipFill>
                <p:spPr bwMode="auto">
                  <a:xfrm>
                    <a:off x="107259250" y="108325477"/>
                    <a:ext cx="5897880" cy="34007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5B9BD5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1095" name="Freeform 66">
                    <a:extLst>
                      <a:ext uri="{FF2B5EF4-FFF2-40B4-BE49-F238E27FC236}">
                        <a16:creationId xmlns:a16="http://schemas.microsoft.com/office/drawing/2014/main" id="{974C394F-5028-4DAE-8B39-1107D9354A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294635" y="110360712"/>
                    <a:ext cx="342358" cy="975071"/>
                  </a:xfrm>
                  <a:custGeom>
                    <a:avLst/>
                    <a:gdLst>
                      <a:gd name="T0" fmla="*/ 56338 w 342358"/>
                      <a:gd name="T1" fmla="*/ 0 h 975071"/>
                      <a:gd name="T2" fmla="*/ 312023 w 342358"/>
                      <a:gd name="T3" fmla="*/ 56338 h 975071"/>
                      <a:gd name="T4" fmla="*/ 299022 w 342358"/>
                      <a:gd name="T5" fmla="*/ 329358 h 975071"/>
                      <a:gd name="T6" fmla="*/ 312023 w 342358"/>
                      <a:gd name="T7" fmla="*/ 576376 h 975071"/>
                      <a:gd name="T8" fmla="*/ 325024 w 342358"/>
                      <a:gd name="T9" fmla="*/ 845062 h 975071"/>
                      <a:gd name="T10" fmla="*/ 342358 w 342358"/>
                      <a:gd name="T11" fmla="*/ 970738 h 975071"/>
                      <a:gd name="T12" fmla="*/ 182013 w 342358"/>
                      <a:gd name="T13" fmla="*/ 975071 h 975071"/>
                      <a:gd name="T14" fmla="*/ 169012 w 342358"/>
                      <a:gd name="T15" fmla="*/ 814726 h 975071"/>
                      <a:gd name="T16" fmla="*/ 17335 w 342358"/>
                      <a:gd name="T17" fmla="*/ 814726 h 975071"/>
                      <a:gd name="T18" fmla="*/ 0 w 342358"/>
                      <a:gd name="T19" fmla="*/ 329358 h 975071"/>
                      <a:gd name="T20" fmla="*/ 56338 w 342358"/>
                      <a:gd name="T21" fmla="*/ 0 h 975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42358" h="975071">
                        <a:moveTo>
                          <a:pt x="56338" y="0"/>
                        </a:moveTo>
                        <a:lnTo>
                          <a:pt x="312023" y="56338"/>
                        </a:lnTo>
                        <a:lnTo>
                          <a:pt x="299022" y="329358"/>
                        </a:lnTo>
                        <a:lnTo>
                          <a:pt x="312023" y="576376"/>
                        </a:lnTo>
                        <a:lnTo>
                          <a:pt x="325024" y="845062"/>
                        </a:lnTo>
                        <a:lnTo>
                          <a:pt x="342358" y="970738"/>
                        </a:lnTo>
                        <a:lnTo>
                          <a:pt x="182013" y="975071"/>
                        </a:lnTo>
                        <a:lnTo>
                          <a:pt x="169012" y="814726"/>
                        </a:lnTo>
                        <a:lnTo>
                          <a:pt x="17335" y="814726"/>
                        </a:lnTo>
                        <a:lnTo>
                          <a:pt x="0" y="329358"/>
                        </a:lnTo>
                        <a:lnTo>
                          <a:pt x="56338" y="0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6" name="Freeform 67">
                    <a:extLst>
                      <a:ext uri="{FF2B5EF4-FFF2-40B4-BE49-F238E27FC236}">
                        <a16:creationId xmlns:a16="http://schemas.microsoft.com/office/drawing/2014/main" id="{75CE2595-1440-4F5A-9CC5-8A377784EB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761596" y="110040023"/>
                    <a:ext cx="362614" cy="131424"/>
                  </a:xfrm>
                  <a:custGeom>
                    <a:avLst/>
                    <a:gdLst>
                      <a:gd name="T0" fmla="*/ 0 w 362614"/>
                      <a:gd name="T1" fmla="*/ 26002 h 131424"/>
                      <a:gd name="T2" fmla="*/ 333691 w 362614"/>
                      <a:gd name="T3" fmla="*/ 0 h 131424"/>
                      <a:gd name="T4" fmla="*/ 234017 w 362614"/>
                      <a:gd name="T5" fmla="*/ 99674 h 131424"/>
                      <a:gd name="T6" fmla="*/ 13001 w 362614"/>
                      <a:gd name="T7" fmla="*/ 121342 h 131424"/>
                      <a:gd name="T8" fmla="*/ 0 w 362614"/>
                      <a:gd name="T9" fmla="*/ 26002 h 1314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62614" h="131424">
                        <a:moveTo>
                          <a:pt x="0" y="26002"/>
                        </a:moveTo>
                        <a:lnTo>
                          <a:pt x="333691" y="0"/>
                        </a:lnTo>
                        <a:cubicBezTo>
                          <a:pt x="327978" y="131424"/>
                          <a:pt x="362614" y="99674"/>
                          <a:pt x="234017" y="99674"/>
                        </a:cubicBezTo>
                        <a:lnTo>
                          <a:pt x="13001" y="121342"/>
                        </a:lnTo>
                        <a:lnTo>
                          <a:pt x="0" y="2600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7" name="Freeform 68">
                    <a:extLst>
                      <a:ext uri="{FF2B5EF4-FFF2-40B4-BE49-F238E27FC236}">
                        <a16:creationId xmlns:a16="http://schemas.microsoft.com/office/drawing/2014/main" id="{A5EAF7FC-0C5A-4B56-828A-6D10E3A2FD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705259" y="110369380"/>
                    <a:ext cx="234017" cy="134343"/>
                  </a:xfrm>
                  <a:custGeom>
                    <a:avLst/>
                    <a:gdLst>
                      <a:gd name="T0" fmla="*/ 0 w 234017"/>
                      <a:gd name="T1" fmla="*/ 30336 h 134343"/>
                      <a:gd name="T2" fmla="*/ 229683 w 234017"/>
                      <a:gd name="T3" fmla="*/ 0 h 134343"/>
                      <a:gd name="T4" fmla="*/ 234017 w 234017"/>
                      <a:gd name="T5" fmla="*/ 99674 h 134343"/>
                      <a:gd name="T6" fmla="*/ 21668 w 234017"/>
                      <a:gd name="T7" fmla="*/ 134343 h 134343"/>
                      <a:gd name="T8" fmla="*/ 0 w 234017"/>
                      <a:gd name="T9" fmla="*/ 30336 h 134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34017" h="134343">
                        <a:moveTo>
                          <a:pt x="0" y="30336"/>
                        </a:moveTo>
                        <a:lnTo>
                          <a:pt x="229683" y="0"/>
                        </a:lnTo>
                        <a:lnTo>
                          <a:pt x="234017" y="99674"/>
                        </a:lnTo>
                        <a:lnTo>
                          <a:pt x="21668" y="134343"/>
                        </a:lnTo>
                        <a:lnTo>
                          <a:pt x="0" y="30336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8" name="Freeform 69">
                    <a:extLst>
                      <a:ext uri="{FF2B5EF4-FFF2-40B4-BE49-F238E27FC236}">
                        <a16:creationId xmlns:a16="http://schemas.microsoft.com/office/drawing/2014/main" id="{169D93D2-1B34-4A45-9B8E-4775A8DCE7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264300" y="110005354"/>
                    <a:ext cx="112674" cy="138676"/>
                  </a:xfrm>
                  <a:custGeom>
                    <a:avLst/>
                    <a:gdLst>
                      <a:gd name="T0" fmla="*/ 0 w 112674"/>
                      <a:gd name="T1" fmla="*/ 4333 h 138676"/>
                      <a:gd name="T2" fmla="*/ 104007 w 112674"/>
                      <a:gd name="T3" fmla="*/ 0 h 138676"/>
                      <a:gd name="T4" fmla="*/ 112674 w 112674"/>
                      <a:gd name="T5" fmla="*/ 78005 h 138676"/>
                      <a:gd name="T6" fmla="*/ 86673 w 112674"/>
                      <a:gd name="T7" fmla="*/ 138676 h 138676"/>
                      <a:gd name="T8" fmla="*/ 17334 w 112674"/>
                      <a:gd name="T9" fmla="*/ 104007 h 138676"/>
                      <a:gd name="T10" fmla="*/ 0 w 112674"/>
                      <a:gd name="T11" fmla="*/ 4333 h 1386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2674" h="138676">
                        <a:moveTo>
                          <a:pt x="0" y="4333"/>
                        </a:moveTo>
                        <a:lnTo>
                          <a:pt x="104007" y="0"/>
                        </a:lnTo>
                        <a:lnTo>
                          <a:pt x="112674" y="78005"/>
                        </a:lnTo>
                        <a:lnTo>
                          <a:pt x="86673" y="138676"/>
                        </a:lnTo>
                        <a:lnTo>
                          <a:pt x="17334" y="104007"/>
                        </a:lnTo>
                        <a:lnTo>
                          <a:pt x="0" y="4333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99" name="Freeform 70">
                    <a:extLst>
                      <a:ext uri="{FF2B5EF4-FFF2-40B4-BE49-F238E27FC236}">
                        <a16:creationId xmlns:a16="http://schemas.microsoft.com/office/drawing/2014/main" id="{E83CD706-309E-43EF-85D2-459EA95B55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168959" y="109537319"/>
                    <a:ext cx="169013" cy="121343"/>
                  </a:xfrm>
                  <a:custGeom>
                    <a:avLst/>
                    <a:gdLst>
                      <a:gd name="T0" fmla="*/ 0 w 169013"/>
                      <a:gd name="T1" fmla="*/ 13001 h 121343"/>
                      <a:gd name="T2" fmla="*/ 160345 w 169013"/>
                      <a:gd name="T3" fmla="*/ 0 h 121343"/>
                      <a:gd name="T4" fmla="*/ 169013 w 169013"/>
                      <a:gd name="T5" fmla="*/ 112675 h 121343"/>
                      <a:gd name="T6" fmla="*/ 95341 w 169013"/>
                      <a:gd name="T7" fmla="*/ 121343 h 121343"/>
                      <a:gd name="T8" fmla="*/ 95341 w 169013"/>
                      <a:gd name="T9" fmla="*/ 47671 h 121343"/>
                      <a:gd name="T10" fmla="*/ 52004 w 169013"/>
                      <a:gd name="T11" fmla="*/ 43337 h 121343"/>
                      <a:gd name="T12" fmla="*/ 43337 w 169013"/>
                      <a:gd name="T13" fmla="*/ 73672 h 121343"/>
                      <a:gd name="T14" fmla="*/ 13001 w 169013"/>
                      <a:gd name="T15" fmla="*/ 86673 h 121343"/>
                      <a:gd name="T16" fmla="*/ 0 w 169013"/>
                      <a:gd name="T17" fmla="*/ 13001 h 12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9013" h="121343">
                        <a:moveTo>
                          <a:pt x="0" y="13001"/>
                        </a:moveTo>
                        <a:lnTo>
                          <a:pt x="160345" y="0"/>
                        </a:lnTo>
                        <a:lnTo>
                          <a:pt x="169013" y="112675"/>
                        </a:lnTo>
                        <a:lnTo>
                          <a:pt x="95341" y="121343"/>
                        </a:lnTo>
                        <a:lnTo>
                          <a:pt x="95341" y="47671"/>
                        </a:lnTo>
                        <a:lnTo>
                          <a:pt x="52004" y="43337"/>
                        </a:lnTo>
                        <a:lnTo>
                          <a:pt x="43337" y="73672"/>
                        </a:lnTo>
                        <a:lnTo>
                          <a:pt x="13001" y="86673"/>
                        </a:lnTo>
                        <a:lnTo>
                          <a:pt x="0" y="13001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0" name="Freeform 71">
                    <a:extLst>
                      <a:ext uri="{FF2B5EF4-FFF2-40B4-BE49-F238E27FC236}">
                        <a16:creationId xmlns:a16="http://schemas.microsoft.com/office/drawing/2014/main" id="{0480AAA1-D5BF-4F20-A1A4-3D806FBADB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472315" y="110074692"/>
                    <a:ext cx="195014" cy="212349"/>
                  </a:xfrm>
                  <a:custGeom>
                    <a:avLst/>
                    <a:gdLst>
                      <a:gd name="T0" fmla="*/ 82339 w 195014"/>
                      <a:gd name="T1" fmla="*/ 0 h 212349"/>
                      <a:gd name="T2" fmla="*/ 43336 w 195014"/>
                      <a:gd name="T3" fmla="*/ 73672 h 212349"/>
                      <a:gd name="T4" fmla="*/ 65004 w 195014"/>
                      <a:gd name="T5" fmla="*/ 112675 h 212349"/>
                      <a:gd name="T6" fmla="*/ 56337 w 195014"/>
                      <a:gd name="T7" fmla="*/ 138677 h 212349"/>
                      <a:gd name="T8" fmla="*/ 8667 w 195014"/>
                      <a:gd name="T9" fmla="*/ 125676 h 212349"/>
                      <a:gd name="T10" fmla="*/ 0 w 195014"/>
                      <a:gd name="T11" fmla="*/ 173346 h 212349"/>
                      <a:gd name="T12" fmla="*/ 147344 w 195014"/>
                      <a:gd name="T13" fmla="*/ 212349 h 212349"/>
                      <a:gd name="T14" fmla="*/ 182013 w 195014"/>
                      <a:gd name="T15" fmla="*/ 212349 h 212349"/>
                      <a:gd name="T16" fmla="*/ 195014 w 195014"/>
                      <a:gd name="T17" fmla="*/ 160345 h 212349"/>
                      <a:gd name="T18" fmla="*/ 169012 w 195014"/>
                      <a:gd name="T19" fmla="*/ 138677 h 212349"/>
                      <a:gd name="T20" fmla="*/ 86673 w 195014"/>
                      <a:gd name="T21" fmla="*/ 112675 h 212349"/>
                      <a:gd name="T22" fmla="*/ 121342 w 195014"/>
                      <a:gd name="T23" fmla="*/ 21668 h 212349"/>
                      <a:gd name="T24" fmla="*/ 82339 w 195014"/>
                      <a:gd name="T25" fmla="*/ 0 h 212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95014" h="212349">
                        <a:moveTo>
                          <a:pt x="82339" y="0"/>
                        </a:moveTo>
                        <a:lnTo>
                          <a:pt x="43336" y="73672"/>
                        </a:lnTo>
                        <a:lnTo>
                          <a:pt x="65004" y="112675"/>
                        </a:lnTo>
                        <a:lnTo>
                          <a:pt x="56337" y="138677"/>
                        </a:lnTo>
                        <a:lnTo>
                          <a:pt x="8667" y="125676"/>
                        </a:lnTo>
                        <a:lnTo>
                          <a:pt x="0" y="173346"/>
                        </a:lnTo>
                        <a:lnTo>
                          <a:pt x="147344" y="212349"/>
                        </a:lnTo>
                        <a:lnTo>
                          <a:pt x="182013" y="212349"/>
                        </a:lnTo>
                        <a:lnTo>
                          <a:pt x="195014" y="160345"/>
                        </a:lnTo>
                        <a:lnTo>
                          <a:pt x="169012" y="138677"/>
                        </a:lnTo>
                        <a:lnTo>
                          <a:pt x="86673" y="112675"/>
                        </a:lnTo>
                        <a:lnTo>
                          <a:pt x="121342" y="21668"/>
                        </a:lnTo>
                        <a:lnTo>
                          <a:pt x="82339" y="0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1" name="Freeform 72">
                    <a:extLst>
                      <a:ext uri="{FF2B5EF4-FFF2-40B4-BE49-F238E27FC236}">
                        <a16:creationId xmlns:a16="http://schemas.microsoft.com/office/drawing/2014/main" id="{6B8669F1-90C3-4C35-95AA-2DD1B8C835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19238" y="110988389"/>
                    <a:ext cx="450850" cy="158873"/>
                  </a:xfrm>
                  <a:custGeom>
                    <a:avLst/>
                    <a:gdLst>
                      <a:gd name="T0" fmla="*/ 0 w 450850"/>
                      <a:gd name="T1" fmla="*/ 63549 h 158873"/>
                      <a:gd name="T2" fmla="*/ 450850 w 450850"/>
                      <a:gd name="T3" fmla="*/ 0 h 158873"/>
                      <a:gd name="T4" fmla="*/ 419076 w 450850"/>
                      <a:gd name="T5" fmla="*/ 141220 h 158873"/>
                      <a:gd name="T6" fmla="*/ 408484 w 450850"/>
                      <a:gd name="T7" fmla="*/ 127098 h 158873"/>
                      <a:gd name="T8" fmla="*/ 394362 w 450850"/>
                      <a:gd name="T9" fmla="*/ 120037 h 158873"/>
                      <a:gd name="T10" fmla="*/ 320221 w 450850"/>
                      <a:gd name="T11" fmla="*/ 120037 h 158873"/>
                      <a:gd name="T12" fmla="*/ 299038 w 450850"/>
                      <a:gd name="T13" fmla="*/ 120037 h 158873"/>
                      <a:gd name="T14" fmla="*/ 299038 w 450850"/>
                      <a:gd name="T15" fmla="*/ 158873 h 158873"/>
                      <a:gd name="T16" fmla="*/ 210776 w 450850"/>
                      <a:gd name="T17" fmla="*/ 158873 h 158873"/>
                      <a:gd name="T18" fmla="*/ 30720 w 450850"/>
                      <a:gd name="T19" fmla="*/ 155342 h 158873"/>
                      <a:gd name="T20" fmla="*/ 0 w 450850"/>
                      <a:gd name="T21" fmla="*/ 63549 h 1588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50850" h="158873">
                        <a:moveTo>
                          <a:pt x="0" y="63549"/>
                        </a:moveTo>
                        <a:lnTo>
                          <a:pt x="450850" y="0"/>
                        </a:lnTo>
                        <a:cubicBezTo>
                          <a:pt x="440259" y="47073"/>
                          <a:pt x="434334" y="95446"/>
                          <a:pt x="419076" y="141220"/>
                        </a:cubicBezTo>
                        <a:cubicBezTo>
                          <a:pt x="417215" y="146802"/>
                          <a:pt x="412952" y="130927"/>
                          <a:pt x="408484" y="127098"/>
                        </a:cubicBezTo>
                        <a:cubicBezTo>
                          <a:pt x="404488" y="123673"/>
                          <a:pt x="399608" y="120457"/>
                          <a:pt x="394362" y="120037"/>
                        </a:cubicBezTo>
                        <a:cubicBezTo>
                          <a:pt x="369727" y="118066"/>
                          <a:pt x="344935" y="120037"/>
                          <a:pt x="320221" y="120037"/>
                        </a:cubicBezTo>
                        <a:lnTo>
                          <a:pt x="299038" y="120037"/>
                        </a:lnTo>
                        <a:lnTo>
                          <a:pt x="299038" y="158873"/>
                        </a:lnTo>
                        <a:lnTo>
                          <a:pt x="210776" y="158873"/>
                        </a:lnTo>
                        <a:lnTo>
                          <a:pt x="30720" y="155342"/>
                        </a:lnTo>
                        <a:lnTo>
                          <a:pt x="0" y="63549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2" name="Freeform 73">
                    <a:extLst>
                      <a:ext uri="{FF2B5EF4-FFF2-40B4-BE49-F238E27FC236}">
                        <a16:creationId xmlns:a16="http://schemas.microsoft.com/office/drawing/2014/main" id="{D87663C6-D941-44AD-93CB-084EFDCCF5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187833" y="110765968"/>
                    <a:ext cx="81202" cy="105915"/>
                  </a:xfrm>
                  <a:custGeom>
                    <a:avLst/>
                    <a:gdLst>
                      <a:gd name="T0" fmla="*/ 0 w 81202"/>
                      <a:gd name="T1" fmla="*/ 10591 h 105915"/>
                      <a:gd name="T2" fmla="*/ 7061 w 81202"/>
                      <a:gd name="T3" fmla="*/ 105915 h 105915"/>
                      <a:gd name="T4" fmla="*/ 81202 w 81202"/>
                      <a:gd name="T5" fmla="*/ 95323 h 105915"/>
                      <a:gd name="T6" fmla="*/ 70610 w 81202"/>
                      <a:gd name="T7" fmla="*/ 0 h 105915"/>
                      <a:gd name="T8" fmla="*/ 0 w 81202"/>
                      <a:gd name="T9" fmla="*/ 10591 h 105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202" h="105915">
                        <a:moveTo>
                          <a:pt x="0" y="10591"/>
                        </a:moveTo>
                        <a:lnTo>
                          <a:pt x="7061" y="105915"/>
                        </a:lnTo>
                        <a:lnTo>
                          <a:pt x="81202" y="95323"/>
                        </a:lnTo>
                        <a:lnTo>
                          <a:pt x="70610" y="0"/>
                        </a:lnTo>
                        <a:lnTo>
                          <a:pt x="0" y="10591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3" name="Freeform 74">
                    <a:extLst>
                      <a:ext uri="{FF2B5EF4-FFF2-40B4-BE49-F238E27FC236}">
                        <a16:creationId xmlns:a16="http://schemas.microsoft.com/office/drawing/2014/main" id="{05F354F6-4BA7-424D-8E82-EB0192534C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163120" y="111104896"/>
                    <a:ext cx="137689" cy="158872"/>
                  </a:xfrm>
                  <a:custGeom>
                    <a:avLst/>
                    <a:gdLst>
                      <a:gd name="T0" fmla="*/ 0 w 137689"/>
                      <a:gd name="T1" fmla="*/ 28244 h 158872"/>
                      <a:gd name="T2" fmla="*/ 0 w 137689"/>
                      <a:gd name="T3" fmla="*/ 158872 h 158872"/>
                      <a:gd name="T4" fmla="*/ 137689 w 137689"/>
                      <a:gd name="T5" fmla="*/ 155342 h 158872"/>
                      <a:gd name="T6" fmla="*/ 127098 w 137689"/>
                      <a:gd name="T7" fmla="*/ 0 h 158872"/>
                      <a:gd name="T8" fmla="*/ 0 w 137689"/>
                      <a:gd name="T9" fmla="*/ 0 h 158872"/>
                      <a:gd name="T10" fmla="*/ 0 w 137689"/>
                      <a:gd name="T11" fmla="*/ 28244 h 1588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7689" h="158872">
                        <a:moveTo>
                          <a:pt x="0" y="28244"/>
                        </a:moveTo>
                        <a:lnTo>
                          <a:pt x="0" y="158872"/>
                        </a:lnTo>
                        <a:lnTo>
                          <a:pt x="137689" y="155342"/>
                        </a:lnTo>
                        <a:lnTo>
                          <a:pt x="127098" y="0"/>
                        </a:lnTo>
                        <a:lnTo>
                          <a:pt x="0" y="0"/>
                        </a:lnTo>
                        <a:lnTo>
                          <a:pt x="0" y="2824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4" name="Freeform 75">
                    <a:extLst>
                      <a:ext uri="{FF2B5EF4-FFF2-40B4-BE49-F238E27FC236}">
                        <a16:creationId xmlns:a16="http://schemas.microsoft.com/office/drawing/2014/main" id="{4A603E1D-512F-48E8-8376-4C0B3189CD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87139" y="111288482"/>
                    <a:ext cx="74141" cy="130628"/>
                  </a:xfrm>
                  <a:custGeom>
                    <a:avLst/>
                    <a:gdLst>
                      <a:gd name="T0" fmla="*/ 0 w 74141"/>
                      <a:gd name="T1" fmla="*/ 130628 h 130628"/>
                      <a:gd name="T2" fmla="*/ 0 w 74141"/>
                      <a:gd name="T3" fmla="*/ 0 h 130628"/>
                      <a:gd name="T4" fmla="*/ 70610 w 74141"/>
                      <a:gd name="T5" fmla="*/ 3530 h 130628"/>
                      <a:gd name="T6" fmla="*/ 74141 w 74141"/>
                      <a:gd name="T7" fmla="*/ 112976 h 130628"/>
                      <a:gd name="T8" fmla="*/ 0 w 74141"/>
                      <a:gd name="T9" fmla="*/ 130628 h 130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141" h="130628">
                        <a:moveTo>
                          <a:pt x="0" y="130628"/>
                        </a:moveTo>
                        <a:lnTo>
                          <a:pt x="0" y="0"/>
                        </a:lnTo>
                        <a:lnTo>
                          <a:pt x="70610" y="3530"/>
                        </a:lnTo>
                        <a:lnTo>
                          <a:pt x="74141" y="112976"/>
                        </a:lnTo>
                        <a:lnTo>
                          <a:pt x="0" y="130628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5" name="Freeform 76">
                    <a:extLst>
                      <a:ext uri="{FF2B5EF4-FFF2-40B4-BE49-F238E27FC236}">
                        <a16:creationId xmlns:a16="http://schemas.microsoft.com/office/drawing/2014/main" id="{86739CCD-84D4-4543-8BB2-1F4EC65535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346706" y="111443824"/>
                    <a:ext cx="257726" cy="137690"/>
                  </a:xfrm>
                  <a:custGeom>
                    <a:avLst/>
                    <a:gdLst>
                      <a:gd name="T0" fmla="*/ 0 w 257726"/>
                      <a:gd name="T1" fmla="*/ 14122 h 137690"/>
                      <a:gd name="T2" fmla="*/ 257726 w 257726"/>
                      <a:gd name="T3" fmla="*/ 0 h 137690"/>
                      <a:gd name="T4" fmla="*/ 236543 w 257726"/>
                      <a:gd name="T5" fmla="*/ 137690 h 137690"/>
                      <a:gd name="T6" fmla="*/ 0 w 257726"/>
                      <a:gd name="T7" fmla="*/ 137690 h 137690"/>
                      <a:gd name="T8" fmla="*/ 0 w 257726"/>
                      <a:gd name="T9" fmla="*/ 14122 h 1376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57726" h="137690">
                        <a:moveTo>
                          <a:pt x="0" y="14122"/>
                        </a:moveTo>
                        <a:lnTo>
                          <a:pt x="257726" y="0"/>
                        </a:lnTo>
                        <a:lnTo>
                          <a:pt x="236543" y="137690"/>
                        </a:lnTo>
                        <a:lnTo>
                          <a:pt x="0" y="137690"/>
                        </a:lnTo>
                        <a:lnTo>
                          <a:pt x="0" y="1412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6" name="Freeform 77">
                    <a:extLst>
                      <a:ext uri="{FF2B5EF4-FFF2-40B4-BE49-F238E27FC236}">
                        <a16:creationId xmlns:a16="http://schemas.microsoft.com/office/drawing/2014/main" id="{BA557D65-F908-496B-8BFF-3528E577DE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19238" y="110864822"/>
                    <a:ext cx="274325" cy="137689"/>
                  </a:xfrm>
                  <a:custGeom>
                    <a:avLst/>
                    <a:gdLst>
                      <a:gd name="T0" fmla="*/ 0 w 274325"/>
                      <a:gd name="T1" fmla="*/ 70610 h 137689"/>
                      <a:gd name="T2" fmla="*/ 189593 w 274325"/>
                      <a:gd name="T3" fmla="*/ 42366 h 137689"/>
                      <a:gd name="T4" fmla="*/ 200184 w 274325"/>
                      <a:gd name="T5" fmla="*/ 0 h 137689"/>
                      <a:gd name="T6" fmla="*/ 263733 w 274325"/>
                      <a:gd name="T7" fmla="*/ 3530 h 137689"/>
                      <a:gd name="T8" fmla="*/ 274325 w 274325"/>
                      <a:gd name="T9" fmla="*/ 77671 h 137689"/>
                      <a:gd name="T10" fmla="*/ 274325 w 274325"/>
                      <a:gd name="T11" fmla="*/ 102384 h 137689"/>
                      <a:gd name="T12" fmla="*/ 13068 w 274325"/>
                      <a:gd name="T13" fmla="*/ 137689 h 137689"/>
                      <a:gd name="T14" fmla="*/ 0 w 274325"/>
                      <a:gd name="T15" fmla="*/ 70610 h 1376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4325" h="137689">
                        <a:moveTo>
                          <a:pt x="0" y="70610"/>
                        </a:moveTo>
                        <a:lnTo>
                          <a:pt x="189593" y="42366"/>
                        </a:lnTo>
                        <a:lnTo>
                          <a:pt x="200184" y="0"/>
                        </a:lnTo>
                        <a:lnTo>
                          <a:pt x="263733" y="3530"/>
                        </a:lnTo>
                        <a:lnTo>
                          <a:pt x="274325" y="77671"/>
                        </a:lnTo>
                        <a:lnTo>
                          <a:pt x="274325" y="102384"/>
                        </a:lnTo>
                        <a:lnTo>
                          <a:pt x="13068" y="137689"/>
                        </a:lnTo>
                        <a:lnTo>
                          <a:pt x="0" y="70610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7" name="Freeform 78">
                    <a:extLst>
                      <a:ext uri="{FF2B5EF4-FFF2-40B4-BE49-F238E27FC236}">
                        <a16:creationId xmlns:a16="http://schemas.microsoft.com/office/drawing/2014/main" id="{4AFAACE8-271B-40AF-9A36-E5B5964F59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11123" y="110713010"/>
                    <a:ext cx="123567" cy="158873"/>
                  </a:xfrm>
                  <a:custGeom>
                    <a:avLst/>
                    <a:gdLst>
                      <a:gd name="T0" fmla="*/ 10591 w 137689"/>
                      <a:gd name="T1" fmla="*/ 10591 h 165933"/>
                      <a:gd name="T2" fmla="*/ 120037 w 137689"/>
                      <a:gd name="T3" fmla="*/ 0 h 165933"/>
                      <a:gd name="T4" fmla="*/ 137689 w 137689"/>
                      <a:gd name="T5" fmla="*/ 165933 h 165933"/>
                      <a:gd name="T6" fmla="*/ 0 w 137689"/>
                      <a:gd name="T7" fmla="*/ 165933 h 165933"/>
                      <a:gd name="T8" fmla="*/ 10591 w 137689"/>
                      <a:gd name="T9" fmla="*/ 10591 h 1659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7689" h="165933">
                        <a:moveTo>
                          <a:pt x="10591" y="10591"/>
                        </a:moveTo>
                        <a:lnTo>
                          <a:pt x="120037" y="0"/>
                        </a:lnTo>
                        <a:lnTo>
                          <a:pt x="137689" y="165933"/>
                        </a:lnTo>
                        <a:lnTo>
                          <a:pt x="0" y="165933"/>
                        </a:lnTo>
                        <a:lnTo>
                          <a:pt x="10591" y="10591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8" name="Freeform 79">
                    <a:extLst>
                      <a:ext uri="{FF2B5EF4-FFF2-40B4-BE49-F238E27FC236}">
                        <a16:creationId xmlns:a16="http://schemas.microsoft.com/office/drawing/2014/main" id="{B7847D54-D309-49B1-BFC0-22787A95CA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613466" y="110691827"/>
                    <a:ext cx="91793" cy="155342"/>
                  </a:xfrm>
                  <a:custGeom>
                    <a:avLst/>
                    <a:gdLst>
                      <a:gd name="T0" fmla="*/ 0 w 91793"/>
                      <a:gd name="T1" fmla="*/ 21183 h 155342"/>
                      <a:gd name="T2" fmla="*/ 7061 w 91793"/>
                      <a:gd name="T3" fmla="*/ 155342 h 155342"/>
                      <a:gd name="T4" fmla="*/ 84732 w 91793"/>
                      <a:gd name="T5" fmla="*/ 148281 h 155342"/>
                      <a:gd name="T6" fmla="*/ 91793 w 91793"/>
                      <a:gd name="T7" fmla="*/ 120037 h 155342"/>
                      <a:gd name="T8" fmla="*/ 81201 w 91793"/>
                      <a:gd name="T9" fmla="*/ 0 h 155342"/>
                      <a:gd name="T10" fmla="*/ 0 w 91793"/>
                      <a:gd name="T11" fmla="*/ 0 h 155342"/>
                      <a:gd name="T12" fmla="*/ 7061 w 91793"/>
                      <a:gd name="T13" fmla="*/ 52958 h 1553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793" h="155342">
                        <a:moveTo>
                          <a:pt x="0" y="21183"/>
                        </a:moveTo>
                        <a:lnTo>
                          <a:pt x="7061" y="155342"/>
                        </a:lnTo>
                        <a:lnTo>
                          <a:pt x="84732" y="148281"/>
                        </a:lnTo>
                        <a:lnTo>
                          <a:pt x="91793" y="120037"/>
                        </a:lnTo>
                        <a:lnTo>
                          <a:pt x="81201" y="0"/>
                        </a:lnTo>
                        <a:lnTo>
                          <a:pt x="0" y="0"/>
                        </a:lnTo>
                        <a:lnTo>
                          <a:pt x="7061" y="52958"/>
                        </a:lnTo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09" name="Freeform 80">
                    <a:extLst>
                      <a:ext uri="{FF2B5EF4-FFF2-40B4-BE49-F238E27FC236}">
                        <a16:creationId xmlns:a16="http://schemas.microsoft.com/office/drawing/2014/main" id="{B060AD73-A858-42FC-92A1-334DC23EF7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50105" y="110220278"/>
                    <a:ext cx="89057" cy="89630"/>
                  </a:xfrm>
                  <a:custGeom>
                    <a:avLst/>
                    <a:gdLst>
                      <a:gd name="T0" fmla="*/ 6914 w 89057"/>
                      <a:gd name="T1" fmla="*/ 76133 h 89630"/>
                      <a:gd name="T2" fmla="*/ 13975 w 89057"/>
                      <a:gd name="T3" fmla="*/ 30236 h 89630"/>
                      <a:gd name="T4" fmla="*/ 88116 w 89057"/>
                      <a:gd name="T5" fmla="*/ 65541 h 89630"/>
                      <a:gd name="T6" fmla="*/ 84585 w 89057"/>
                      <a:gd name="T7" fmla="*/ 86724 h 89630"/>
                      <a:gd name="T8" fmla="*/ 73994 w 89057"/>
                      <a:gd name="T9" fmla="*/ 83194 h 89630"/>
                      <a:gd name="T10" fmla="*/ 6914 w 89057"/>
                      <a:gd name="T11" fmla="*/ 76133 h 896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9057" h="89630">
                        <a:moveTo>
                          <a:pt x="6914" y="76133"/>
                        </a:moveTo>
                        <a:cubicBezTo>
                          <a:pt x="9268" y="60834"/>
                          <a:pt x="0" y="36891"/>
                          <a:pt x="13975" y="30236"/>
                        </a:cubicBezTo>
                        <a:cubicBezTo>
                          <a:pt x="77470" y="0"/>
                          <a:pt x="79395" y="35020"/>
                          <a:pt x="88116" y="65541"/>
                        </a:cubicBezTo>
                        <a:cubicBezTo>
                          <a:pt x="86939" y="72602"/>
                          <a:pt x="89057" y="81134"/>
                          <a:pt x="84585" y="86724"/>
                        </a:cubicBezTo>
                        <a:cubicBezTo>
                          <a:pt x="82260" y="89630"/>
                          <a:pt x="77681" y="83697"/>
                          <a:pt x="73994" y="83194"/>
                        </a:cubicBezTo>
                        <a:cubicBezTo>
                          <a:pt x="51717" y="80156"/>
                          <a:pt x="29274" y="78487"/>
                          <a:pt x="6914" y="76133"/>
                        </a:cubicBez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0" name="Freeform 81">
                    <a:extLst>
                      <a:ext uri="{FF2B5EF4-FFF2-40B4-BE49-F238E27FC236}">
                        <a16:creationId xmlns:a16="http://schemas.microsoft.com/office/drawing/2014/main" id="{DA2919D0-B6D5-403E-98BC-422725B32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50105" y="110092838"/>
                    <a:ext cx="201092" cy="102384"/>
                  </a:xfrm>
                  <a:custGeom>
                    <a:avLst/>
                    <a:gdLst>
                      <a:gd name="T0" fmla="*/ 6914 w 201092"/>
                      <a:gd name="T1" fmla="*/ 14122 h 102384"/>
                      <a:gd name="T2" fmla="*/ 201092 w 201092"/>
                      <a:gd name="T3" fmla="*/ 0 h 102384"/>
                      <a:gd name="T4" fmla="*/ 201092 w 201092"/>
                      <a:gd name="T5" fmla="*/ 102384 h 102384"/>
                      <a:gd name="T6" fmla="*/ 134012 w 201092"/>
                      <a:gd name="T7" fmla="*/ 102384 h 102384"/>
                      <a:gd name="T8" fmla="*/ 123421 w 201092"/>
                      <a:gd name="T9" fmla="*/ 38835 h 102384"/>
                      <a:gd name="T10" fmla="*/ 0 w 201092"/>
                      <a:gd name="T11" fmla="*/ 60018 h 102384"/>
                      <a:gd name="T12" fmla="*/ 6914 w 201092"/>
                      <a:gd name="T13" fmla="*/ 14122 h 102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1092" h="102384">
                        <a:moveTo>
                          <a:pt x="6914" y="14122"/>
                        </a:moveTo>
                        <a:lnTo>
                          <a:pt x="201092" y="0"/>
                        </a:lnTo>
                        <a:lnTo>
                          <a:pt x="201092" y="102384"/>
                        </a:lnTo>
                        <a:lnTo>
                          <a:pt x="134012" y="102384"/>
                        </a:lnTo>
                        <a:lnTo>
                          <a:pt x="123421" y="38835"/>
                        </a:lnTo>
                        <a:lnTo>
                          <a:pt x="0" y="60018"/>
                        </a:lnTo>
                        <a:lnTo>
                          <a:pt x="6914" y="1412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1" name="Freeform 82">
                    <a:extLst>
                      <a:ext uri="{FF2B5EF4-FFF2-40B4-BE49-F238E27FC236}">
                        <a16:creationId xmlns:a16="http://schemas.microsoft.com/office/drawing/2014/main" id="{0A2D46C4-3C09-42EF-8E48-6BB39FFD11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67796" y="109226669"/>
                    <a:ext cx="257727" cy="134159"/>
                  </a:xfrm>
                  <a:custGeom>
                    <a:avLst/>
                    <a:gdLst>
                      <a:gd name="T0" fmla="*/ 24714 w 257727"/>
                      <a:gd name="T1" fmla="*/ 134159 h 134159"/>
                      <a:gd name="T2" fmla="*/ 257727 w 257727"/>
                      <a:gd name="T3" fmla="*/ 116506 h 134159"/>
                      <a:gd name="T4" fmla="*/ 236544 w 257727"/>
                      <a:gd name="T5" fmla="*/ 17652 h 134159"/>
                      <a:gd name="T6" fmla="*/ 169464 w 257727"/>
                      <a:gd name="T7" fmla="*/ 0 h 134159"/>
                      <a:gd name="T8" fmla="*/ 0 w 257727"/>
                      <a:gd name="T9" fmla="*/ 17652 h 134159"/>
                      <a:gd name="T10" fmla="*/ 24714 w 257727"/>
                      <a:gd name="T11" fmla="*/ 134159 h 134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57727" h="134159">
                        <a:moveTo>
                          <a:pt x="24714" y="134159"/>
                        </a:moveTo>
                        <a:lnTo>
                          <a:pt x="257727" y="116506"/>
                        </a:lnTo>
                        <a:lnTo>
                          <a:pt x="236544" y="17652"/>
                        </a:lnTo>
                        <a:lnTo>
                          <a:pt x="169464" y="0"/>
                        </a:lnTo>
                        <a:lnTo>
                          <a:pt x="0" y="17652"/>
                        </a:lnTo>
                        <a:lnTo>
                          <a:pt x="24714" y="134159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2" name="Freeform 83">
                    <a:extLst>
                      <a:ext uri="{FF2B5EF4-FFF2-40B4-BE49-F238E27FC236}">
                        <a16:creationId xmlns:a16="http://schemas.microsoft.com/office/drawing/2014/main" id="{4724F433-3550-465F-B9C8-520A84A31D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219608" y="108725337"/>
                    <a:ext cx="176525" cy="451905"/>
                  </a:xfrm>
                  <a:custGeom>
                    <a:avLst/>
                    <a:gdLst>
                      <a:gd name="T0" fmla="*/ 17652 w 176525"/>
                      <a:gd name="T1" fmla="*/ 430722 h 451905"/>
                      <a:gd name="T2" fmla="*/ 10591 w 176525"/>
                      <a:gd name="T3" fmla="*/ 406008 h 451905"/>
                      <a:gd name="T4" fmla="*/ 0 w 176525"/>
                      <a:gd name="T5" fmla="*/ 303624 h 451905"/>
                      <a:gd name="T6" fmla="*/ 75027 w 176525"/>
                      <a:gd name="T7" fmla="*/ 293032 h 451905"/>
                      <a:gd name="T8" fmla="*/ 70610 w 176525"/>
                      <a:gd name="T9" fmla="*/ 240075 h 451905"/>
                      <a:gd name="T10" fmla="*/ 98854 w 176525"/>
                      <a:gd name="T11" fmla="*/ 229483 h 451905"/>
                      <a:gd name="T12" fmla="*/ 75027 w 176525"/>
                      <a:gd name="T13" fmla="*/ 7061 h 451905"/>
                      <a:gd name="T14" fmla="*/ 127098 w 176525"/>
                      <a:gd name="T15" fmla="*/ 0 h 451905"/>
                      <a:gd name="T16" fmla="*/ 176525 w 176525"/>
                      <a:gd name="T17" fmla="*/ 451905 h 451905"/>
                      <a:gd name="T18" fmla="*/ 17652 w 176525"/>
                      <a:gd name="T19" fmla="*/ 430722 h 4519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6525" h="451905">
                        <a:moveTo>
                          <a:pt x="17652" y="430722"/>
                        </a:moveTo>
                        <a:cubicBezTo>
                          <a:pt x="9012" y="413442"/>
                          <a:pt x="10591" y="421863"/>
                          <a:pt x="10591" y="406008"/>
                        </a:cubicBezTo>
                        <a:lnTo>
                          <a:pt x="0" y="303624"/>
                        </a:lnTo>
                        <a:lnTo>
                          <a:pt x="75027" y="293032"/>
                        </a:lnTo>
                        <a:lnTo>
                          <a:pt x="70610" y="240075"/>
                        </a:lnTo>
                        <a:lnTo>
                          <a:pt x="98854" y="229483"/>
                        </a:lnTo>
                        <a:lnTo>
                          <a:pt x="75027" y="7061"/>
                        </a:lnTo>
                        <a:lnTo>
                          <a:pt x="127098" y="0"/>
                        </a:lnTo>
                        <a:lnTo>
                          <a:pt x="176525" y="451905"/>
                        </a:lnTo>
                        <a:lnTo>
                          <a:pt x="17652" y="43072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3" name="Freeform 84">
                    <a:extLst>
                      <a:ext uri="{FF2B5EF4-FFF2-40B4-BE49-F238E27FC236}">
                        <a16:creationId xmlns:a16="http://schemas.microsoft.com/office/drawing/2014/main" id="{690D482C-0B5D-4DE4-B276-51CA1F5B57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459682" y="109071327"/>
                    <a:ext cx="207647" cy="120037"/>
                  </a:xfrm>
                  <a:custGeom>
                    <a:avLst/>
                    <a:gdLst>
                      <a:gd name="T0" fmla="*/ 0 w 207647"/>
                      <a:gd name="T1" fmla="*/ 24713 h 120037"/>
                      <a:gd name="T2" fmla="*/ 207647 w 207647"/>
                      <a:gd name="T3" fmla="*/ 0 h 120037"/>
                      <a:gd name="T4" fmla="*/ 207647 w 207647"/>
                      <a:gd name="T5" fmla="*/ 95323 h 120037"/>
                      <a:gd name="T6" fmla="*/ 7061 w 207647"/>
                      <a:gd name="T7" fmla="*/ 120037 h 120037"/>
                      <a:gd name="T8" fmla="*/ 0 w 207647"/>
                      <a:gd name="T9" fmla="*/ 24713 h 120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7647" h="120037">
                        <a:moveTo>
                          <a:pt x="0" y="24713"/>
                        </a:moveTo>
                        <a:lnTo>
                          <a:pt x="207647" y="0"/>
                        </a:lnTo>
                        <a:lnTo>
                          <a:pt x="207647" y="95323"/>
                        </a:lnTo>
                        <a:lnTo>
                          <a:pt x="7061" y="120037"/>
                        </a:lnTo>
                        <a:lnTo>
                          <a:pt x="0" y="24713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4" name="Freeform 85">
                    <a:extLst>
                      <a:ext uri="{FF2B5EF4-FFF2-40B4-BE49-F238E27FC236}">
                        <a16:creationId xmlns:a16="http://schemas.microsoft.com/office/drawing/2014/main" id="{015BC6C4-0BC9-4B96-8AE3-28FF4A1DE8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491456" y="109191364"/>
                    <a:ext cx="162403" cy="250665"/>
                  </a:xfrm>
                  <a:custGeom>
                    <a:avLst/>
                    <a:gdLst>
                      <a:gd name="T0" fmla="*/ 10592 w 162403"/>
                      <a:gd name="T1" fmla="*/ 250665 h 250665"/>
                      <a:gd name="T2" fmla="*/ 162403 w 162403"/>
                      <a:gd name="T3" fmla="*/ 194177 h 250665"/>
                      <a:gd name="T4" fmla="*/ 127098 w 162403"/>
                      <a:gd name="T5" fmla="*/ 0 h 250665"/>
                      <a:gd name="T6" fmla="*/ 74141 w 162403"/>
                      <a:gd name="T7" fmla="*/ 0 h 250665"/>
                      <a:gd name="T8" fmla="*/ 91793 w 162403"/>
                      <a:gd name="T9" fmla="*/ 84732 h 250665"/>
                      <a:gd name="T10" fmla="*/ 21183 w 162403"/>
                      <a:gd name="T11" fmla="*/ 95323 h 250665"/>
                      <a:gd name="T12" fmla="*/ 42366 w 162403"/>
                      <a:gd name="T13" fmla="*/ 176525 h 250665"/>
                      <a:gd name="T14" fmla="*/ 0 w 162403"/>
                      <a:gd name="T15" fmla="*/ 197708 h 250665"/>
                      <a:gd name="T16" fmla="*/ 10592 w 162403"/>
                      <a:gd name="T17" fmla="*/ 250665 h 250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2403" h="250665">
                        <a:moveTo>
                          <a:pt x="10592" y="250665"/>
                        </a:moveTo>
                        <a:lnTo>
                          <a:pt x="162403" y="194177"/>
                        </a:lnTo>
                        <a:lnTo>
                          <a:pt x="127098" y="0"/>
                        </a:lnTo>
                        <a:lnTo>
                          <a:pt x="74141" y="0"/>
                        </a:lnTo>
                        <a:lnTo>
                          <a:pt x="91793" y="84732"/>
                        </a:lnTo>
                        <a:lnTo>
                          <a:pt x="21183" y="95323"/>
                        </a:lnTo>
                        <a:lnTo>
                          <a:pt x="42366" y="176525"/>
                        </a:lnTo>
                        <a:lnTo>
                          <a:pt x="0" y="197708"/>
                        </a:lnTo>
                        <a:lnTo>
                          <a:pt x="10592" y="25066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60001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5" name="Freeform 86">
                    <a:extLst>
                      <a:ext uri="{FF2B5EF4-FFF2-40B4-BE49-F238E27FC236}">
                        <a16:creationId xmlns:a16="http://schemas.microsoft.com/office/drawing/2014/main" id="{FF573176-20D9-48B9-B0C5-BB8C062C55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419238" y="109623992"/>
                    <a:ext cx="520038" cy="416031"/>
                  </a:xfrm>
                  <a:custGeom>
                    <a:avLst/>
                    <a:gdLst>
                      <a:gd name="T0" fmla="*/ 0 w 520038"/>
                      <a:gd name="T1" fmla="*/ 4334 h 416031"/>
                      <a:gd name="T2" fmla="*/ 125676 w 520038"/>
                      <a:gd name="T3" fmla="*/ 0 h 416031"/>
                      <a:gd name="T4" fmla="*/ 156011 w 520038"/>
                      <a:gd name="T5" fmla="*/ 199348 h 416031"/>
                      <a:gd name="T6" fmla="*/ 299022 w 520038"/>
                      <a:gd name="T7" fmla="*/ 199348 h 416031"/>
                      <a:gd name="T8" fmla="*/ 299022 w 520038"/>
                      <a:gd name="T9" fmla="*/ 208016 h 416031"/>
                      <a:gd name="T10" fmla="*/ 303355 w 520038"/>
                      <a:gd name="T11" fmla="*/ 268687 h 416031"/>
                      <a:gd name="T12" fmla="*/ 520038 w 520038"/>
                      <a:gd name="T13" fmla="*/ 251352 h 416031"/>
                      <a:gd name="T14" fmla="*/ 507037 w 520038"/>
                      <a:gd name="T15" fmla="*/ 381362 h 416031"/>
                      <a:gd name="T16" fmla="*/ 21668 w 520038"/>
                      <a:gd name="T17" fmla="*/ 416031 h 416031"/>
                      <a:gd name="T18" fmla="*/ 0 w 520038"/>
                      <a:gd name="T19" fmla="*/ 4334 h 416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20038" h="416031">
                        <a:moveTo>
                          <a:pt x="0" y="4334"/>
                        </a:moveTo>
                        <a:lnTo>
                          <a:pt x="125676" y="0"/>
                        </a:lnTo>
                        <a:lnTo>
                          <a:pt x="156011" y="199348"/>
                        </a:lnTo>
                        <a:cubicBezTo>
                          <a:pt x="223344" y="193036"/>
                          <a:pt x="287472" y="141601"/>
                          <a:pt x="299022" y="199348"/>
                        </a:cubicBezTo>
                        <a:cubicBezTo>
                          <a:pt x="299589" y="202181"/>
                          <a:pt x="299022" y="205127"/>
                          <a:pt x="299022" y="208016"/>
                        </a:cubicBezTo>
                        <a:lnTo>
                          <a:pt x="303355" y="268687"/>
                        </a:lnTo>
                        <a:lnTo>
                          <a:pt x="520038" y="251352"/>
                        </a:lnTo>
                        <a:lnTo>
                          <a:pt x="507037" y="381362"/>
                        </a:lnTo>
                        <a:lnTo>
                          <a:pt x="21668" y="416031"/>
                        </a:lnTo>
                        <a:lnTo>
                          <a:pt x="0" y="433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33000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16" name="Freeform 87">
                    <a:extLst>
                      <a:ext uri="{FF2B5EF4-FFF2-40B4-BE49-F238E27FC236}">
                        <a16:creationId xmlns:a16="http://schemas.microsoft.com/office/drawing/2014/main" id="{A3C80A6A-07BB-4476-A39F-5605283AA7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231067" y="109039552"/>
                    <a:ext cx="773180" cy="508392"/>
                  </a:xfrm>
                  <a:custGeom>
                    <a:avLst/>
                    <a:gdLst>
                      <a:gd name="T0" fmla="*/ 3531 w 773180"/>
                      <a:gd name="T1" fmla="*/ 95324 h 508392"/>
                      <a:gd name="T2" fmla="*/ 162403 w 773180"/>
                      <a:gd name="T3" fmla="*/ 77671 h 508392"/>
                      <a:gd name="T4" fmla="*/ 165934 w 773180"/>
                      <a:gd name="T5" fmla="*/ 3531 h 508392"/>
                      <a:gd name="T6" fmla="*/ 257727 w 773180"/>
                      <a:gd name="T7" fmla="*/ 0 h 508392"/>
                      <a:gd name="T8" fmla="*/ 275379 w 773180"/>
                      <a:gd name="T9" fmla="*/ 88263 h 508392"/>
                      <a:gd name="T10" fmla="*/ 766119 w 773180"/>
                      <a:gd name="T11" fmla="*/ 10592 h 508392"/>
                      <a:gd name="T12" fmla="*/ 769650 w 773180"/>
                      <a:gd name="T13" fmla="*/ 60019 h 508392"/>
                      <a:gd name="T14" fmla="*/ 501331 w 773180"/>
                      <a:gd name="T15" fmla="*/ 84732 h 508392"/>
                      <a:gd name="T16" fmla="*/ 504862 w 773180"/>
                      <a:gd name="T17" fmla="*/ 123568 h 508392"/>
                      <a:gd name="T18" fmla="*/ 766119 w 773180"/>
                      <a:gd name="T19" fmla="*/ 109446 h 508392"/>
                      <a:gd name="T20" fmla="*/ 773180 w 773180"/>
                      <a:gd name="T21" fmla="*/ 261257 h 508392"/>
                      <a:gd name="T22" fmla="*/ 530529 w 773180"/>
                      <a:gd name="T23" fmla="*/ 285971 h 508392"/>
                      <a:gd name="T24" fmla="*/ 564880 w 773180"/>
                      <a:gd name="T25" fmla="*/ 497767 h 508392"/>
                      <a:gd name="T26" fmla="*/ 434252 w 773180"/>
                      <a:gd name="T27" fmla="*/ 504862 h 508392"/>
                      <a:gd name="T28" fmla="*/ 434252 w 773180"/>
                      <a:gd name="T29" fmla="*/ 370703 h 508392"/>
                      <a:gd name="T30" fmla="*/ 374233 w 773180"/>
                      <a:gd name="T31" fmla="*/ 388355 h 508392"/>
                      <a:gd name="T32" fmla="*/ 384825 w 773180"/>
                      <a:gd name="T33" fmla="*/ 508392 h 508392"/>
                      <a:gd name="T34" fmla="*/ 331867 w 773180"/>
                      <a:gd name="T35" fmla="*/ 508392 h 508392"/>
                      <a:gd name="T36" fmla="*/ 317745 w 773180"/>
                      <a:gd name="T37" fmla="*/ 381294 h 508392"/>
                      <a:gd name="T38" fmla="*/ 14122 w 773180"/>
                      <a:gd name="T39" fmla="*/ 388355 h 508392"/>
                      <a:gd name="T40" fmla="*/ 0 w 773180"/>
                      <a:gd name="T41" fmla="*/ 328337 h 508392"/>
                      <a:gd name="T42" fmla="*/ 219038 w 773180"/>
                      <a:gd name="T43" fmla="*/ 310684 h 508392"/>
                      <a:gd name="T44" fmla="*/ 162403 w 773180"/>
                      <a:gd name="T45" fmla="*/ 141220 h 508392"/>
                      <a:gd name="T46" fmla="*/ 3531 w 773180"/>
                      <a:gd name="T47" fmla="*/ 172995 h 508392"/>
                      <a:gd name="T48" fmla="*/ 3531 w 773180"/>
                      <a:gd name="T49" fmla="*/ 95324 h 5083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773180" h="508392">
                        <a:moveTo>
                          <a:pt x="3531" y="95324"/>
                        </a:moveTo>
                        <a:lnTo>
                          <a:pt x="162403" y="77671"/>
                        </a:lnTo>
                        <a:lnTo>
                          <a:pt x="165934" y="3531"/>
                        </a:lnTo>
                        <a:lnTo>
                          <a:pt x="257727" y="0"/>
                        </a:lnTo>
                        <a:lnTo>
                          <a:pt x="275379" y="88263"/>
                        </a:lnTo>
                        <a:lnTo>
                          <a:pt x="766119" y="10592"/>
                        </a:lnTo>
                        <a:lnTo>
                          <a:pt x="769650" y="60019"/>
                        </a:lnTo>
                        <a:lnTo>
                          <a:pt x="501331" y="84732"/>
                        </a:lnTo>
                        <a:lnTo>
                          <a:pt x="504862" y="123568"/>
                        </a:lnTo>
                        <a:lnTo>
                          <a:pt x="766119" y="109446"/>
                        </a:lnTo>
                        <a:lnTo>
                          <a:pt x="773180" y="261257"/>
                        </a:lnTo>
                        <a:lnTo>
                          <a:pt x="530529" y="285971"/>
                        </a:lnTo>
                        <a:lnTo>
                          <a:pt x="564880" y="497767"/>
                        </a:lnTo>
                        <a:lnTo>
                          <a:pt x="434252" y="504862"/>
                        </a:lnTo>
                        <a:lnTo>
                          <a:pt x="434252" y="370703"/>
                        </a:lnTo>
                        <a:lnTo>
                          <a:pt x="374233" y="388355"/>
                        </a:lnTo>
                        <a:lnTo>
                          <a:pt x="384825" y="508392"/>
                        </a:lnTo>
                        <a:lnTo>
                          <a:pt x="331867" y="508392"/>
                        </a:lnTo>
                        <a:lnTo>
                          <a:pt x="317745" y="381294"/>
                        </a:lnTo>
                        <a:lnTo>
                          <a:pt x="14122" y="388355"/>
                        </a:lnTo>
                        <a:lnTo>
                          <a:pt x="0" y="328337"/>
                        </a:lnTo>
                        <a:lnTo>
                          <a:pt x="219038" y="310684"/>
                        </a:lnTo>
                        <a:lnTo>
                          <a:pt x="162403" y="141220"/>
                        </a:lnTo>
                        <a:lnTo>
                          <a:pt x="3531" y="172995"/>
                        </a:lnTo>
                        <a:lnTo>
                          <a:pt x="3531" y="9532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39999"/>
                    </a:srgbClr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00000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93" name="Freeform 88">
                  <a:extLst>
                    <a:ext uri="{FF2B5EF4-FFF2-40B4-BE49-F238E27FC236}">
                      <a16:creationId xmlns:a16="http://schemas.microsoft.com/office/drawing/2014/main" id="{48DDBF84-352B-4642-85CF-DB61424FB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43367" y="110049547"/>
                  <a:ext cx="1673051" cy="542611"/>
                </a:xfrm>
                <a:custGeom>
                  <a:avLst/>
                  <a:gdLst>
                    <a:gd name="T0" fmla="*/ 0 w 1673051"/>
                    <a:gd name="T1" fmla="*/ 205991 h 542611"/>
                    <a:gd name="T2" fmla="*/ 35169 w 1673051"/>
                    <a:gd name="T3" fmla="*/ 145701 h 542611"/>
                    <a:gd name="T4" fmla="*/ 165798 w 1673051"/>
                    <a:gd name="T5" fmla="*/ 251209 h 542611"/>
                    <a:gd name="T6" fmla="*/ 356717 w 1673051"/>
                    <a:gd name="T7" fmla="*/ 316523 h 542611"/>
                    <a:gd name="T8" fmla="*/ 381837 w 1673051"/>
                    <a:gd name="T9" fmla="*/ 251209 h 542611"/>
                    <a:gd name="T10" fmla="*/ 376813 w 1673051"/>
                    <a:gd name="T11" fmla="*/ 160774 h 542611"/>
                    <a:gd name="T12" fmla="*/ 678264 w 1673051"/>
                    <a:gd name="T13" fmla="*/ 117870 h 542611"/>
                    <a:gd name="T14" fmla="*/ 728506 w 1673051"/>
                    <a:gd name="T15" fmla="*/ 126538 h 542611"/>
                    <a:gd name="T16" fmla="*/ 854110 w 1673051"/>
                    <a:gd name="T17" fmla="*/ 105508 h 542611"/>
                    <a:gd name="T18" fmla="*/ 934497 w 1673051"/>
                    <a:gd name="T19" fmla="*/ 44199 h 542611"/>
                    <a:gd name="T20" fmla="*/ 969666 w 1673051"/>
                    <a:gd name="T21" fmla="*/ 0 h 542611"/>
                    <a:gd name="T22" fmla="*/ 1075174 w 1673051"/>
                    <a:gd name="T23" fmla="*/ 0 h 542611"/>
                    <a:gd name="T24" fmla="*/ 1185706 w 1673051"/>
                    <a:gd name="T25" fmla="*/ 44199 h 542611"/>
                    <a:gd name="T26" fmla="*/ 1261068 w 1673051"/>
                    <a:gd name="T27" fmla="*/ 60290 h 542611"/>
                    <a:gd name="T28" fmla="*/ 1386673 w 1673051"/>
                    <a:gd name="T29" fmla="*/ 90435 h 542611"/>
                    <a:gd name="T30" fmla="*/ 1542422 w 1673051"/>
                    <a:gd name="T31" fmla="*/ 150726 h 542611"/>
                    <a:gd name="T32" fmla="*/ 1637881 w 1673051"/>
                    <a:gd name="T33" fmla="*/ 286378 h 542611"/>
                    <a:gd name="T34" fmla="*/ 1673051 w 1673051"/>
                    <a:gd name="T35" fmla="*/ 371789 h 542611"/>
                    <a:gd name="T36" fmla="*/ 1657978 w 1673051"/>
                    <a:gd name="T37" fmla="*/ 442128 h 542611"/>
                    <a:gd name="T38" fmla="*/ 1592664 w 1673051"/>
                    <a:gd name="T39" fmla="*/ 422031 h 542611"/>
                    <a:gd name="T40" fmla="*/ 1607736 w 1673051"/>
                    <a:gd name="T41" fmla="*/ 326572 h 542611"/>
                    <a:gd name="T42" fmla="*/ 1547446 w 1673051"/>
                    <a:gd name="T43" fmla="*/ 246185 h 542611"/>
                    <a:gd name="T44" fmla="*/ 1482132 w 1673051"/>
                    <a:gd name="T45" fmla="*/ 185895 h 542611"/>
                    <a:gd name="T46" fmla="*/ 1426866 w 1673051"/>
                    <a:gd name="T47" fmla="*/ 160774 h 542611"/>
                    <a:gd name="T48" fmla="*/ 1326382 w 1673051"/>
                    <a:gd name="T49" fmla="*/ 95460 h 542611"/>
                    <a:gd name="T50" fmla="*/ 1225899 w 1673051"/>
                    <a:gd name="T51" fmla="*/ 95460 h 542611"/>
                    <a:gd name="T52" fmla="*/ 954593 w 1673051"/>
                    <a:gd name="T53" fmla="*/ 145701 h 542611"/>
                    <a:gd name="T54" fmla="*/ 944545 w 1673051"/>
                    <a:gd name="T55" fmla="*/ 236137 h 542611"/>
                    <a:gd name="T56" fmla="*/ 949569 w 1673051"/>
                    <a:gd name="T57" fmla="*/ 246185 h 542611"/>
                    <a:gd name="T58" fmla="*/ 969666 w 1673051"/>
                    <a:gd name="T59" fmla="*/ 291402 h 542611"/>
                    <a:gd name="T60" fmla="*/ 994787 w 1673051"/>
                    <a:gd name="T61" fmla="*/ 417007 h 542611"/>
                    <a:gd name="T62" fmla="*/ 994787 w 1673051"/>
                    <a:gd name="T63" fmla="*/ 487345 h 542611"/>
                    <a:gd name="T64" fmla="*/ 969666 w 1673051"/>
                    <a:gd name="T65" fmla="*/ 542611 h 542611"/>
                    <a:gd name="T66" fmla="*/ 854110 w 1673051"/>
                    <a:gd name="T67" fmla="*/ 523126 h 542611"/>
                    <a:gd name="T68" fmla="*/ 552659 w 1673051"/>
                    <a:gd name="T69" fmla="*/ 477297 h 542611"/>
                    <a:gd name="T70" fmla="*/ 286378 w 1673051"/>
                    <a:gd name="T71" fmla="*/ 401934 h 542611"/>
                    <a:gd name="T72" fmla="*/ 120580 w 1673051"/>
                    <a:gd name="T73" fmla="*/ 316523 h 542611"/>
                    <a:gd name="T74" fmla="*/ 0 w 1673051"/>
                    <a:gd name="T75" fmla="*/ 205991 h 5426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673051" h="542611">
                      <a:moveTo>
                        <a:pt x="0" y="205991"/>
                      </a:moveTo>
                      <a:lnTo>
                        <a:pt x="35169" y="145701"/>
                      </a:lnTo>
                      <a:lnTo>
                        <a:pt x="165798" y="251209"/>
                      </a:lnTo>
                      <a:lnTo>
                        <a:pt x="356717" y="316523"/>
                      </a:lnTo>
                      <a:lnTo>
                        <a:pt x="381837" y="251209"/>
                      </a:lnTo>
                      <a:lnTo>
                        <a:pt x="376813" y="160774"/>
                      </a:lnTo>
                      <a:lnTo>
                        <a:pt x="678264" y="117870"/>
                      </a:lnTo>
                      <a:lnTo>
                        <a:pt x="728506" y="126538"/>
                      </a:lnTo>
                      <a:lnTo>
                        <a:pt x="854110" y="105508"/>
                      </a:lnTo>
                      <a:lnTo>
                        <a:pt x="934497" y="44199"/>
                      </a:lnTo>
                      <a:lnTo>
                        <a:pt x="969666" y="0"/>
                      </a:lnTo>
                      <a:lnTo>
                        <a:pt x="1075174" y="0"/>
                      </a:lnTo>
                      <a:lnTo>
                        <a:pt x="1185706" y="44199"/>
                      </a:lnTo>
                      <a:lnTo>
                        <a:pt x="1261068" y="60290"/>
                      </a:lnTo>
                      <a:lnTo>
                        <a:pt x="1386673" y="90435"/>
                      </a:lnTo>
                      <a:lnTo>
                        <a:pt x="1542422" y="150726"/>
                      </a:lnTo>
                      <a:lnTo>
                        <a:pt x="1637881" y="286378"/>
                      </a:lnTo>
                      <a:lnTo>
                        <a:pt x="1673051" y="371789"/>
                      </a:lnTo>
                      <a:lnTo>
                        <a:pt x="1657978" y="442128"/>
                      </a:lnTo>
                      <a:lnTo>
                        <a:pt x="1592664" y="422031"/>
                      </a:lnTo>
                      <a:lnTo>
                        <a:pt x="1607736" y="326572"/>
                      </a:lnTo>
                      <a:lnTo>
                        <a:pt x="1547446" y="246185"/>
                      </a:lnTo>
                      <a:lnTo>
                        <a:pt x="1482132" y="185895"/>
                      </a:lnTo>
                      <a:lnTo>
                        <a:pt x="1426866" y="160774"/>
                      </a:lnTo>
                      <a:lnTo>
                        <a:pt x="1326382" y="95460"/>
                      </a:lnTo>
                      <a:lnTo>
                        <a:pt x="1225899" y="95460"/>
                      </a:lnTo>
                      <a:cubicBezTo>
                        <a:pt x="968121" y="147015"/>
                        <a:pt x="1060085" y="145701"/>
                        <a:pt x="954593" y="145701"/>
                      </a:cubicBezTo>
                      <a:cubicBezTo>
                        <a:pt x="940218" y="198411"/>
                        <a:pt x="934456" y="190735"/>
                        <a:pt x="944545" y="236137"/>
                      </a:cubicBezTo>
                      <a:cubicBezTo>
                        <a:pt x="945357" y="239793"/>
                        <a:pt x="947894" y="242836"/>
                        <a:pt x="949569" y="246185"/>
                      </a:cubicBezTo>
                      <a:lnTo>
                        <a:pt x="969666" y="291402"/>
                      </a:lnTo>
                      <a:cubicBezTo>
                        <a:pt x="990405" y="410648"/>
                        <a:pt x="972280" y="371988"/>
                        <a:pt x="994787" y="417007"/>
                      </a:cubicBezTo>
                      <a:lnTo>
                        <a:pt x="994787" y="487345"/>
                      </a:lnTo>
                      <a:lnTo>
                        <a:pt x="969666" y="542611"/>
                      </a:lnTo>
                      <a:lnTo>
                        <a:pt x="854110" y="523126"/>
                      </a:lnTo>
                      <a:lnTo>
                        <a:pt x="552659" y="477297"/>
                      </a:lnTo>
                      <a:lnTo>
                        <a:pt x="286378" y="401934"/>
                      </a:lnTo>
                      <a:lnTo>
                        <a:pt x="120580" y="316523"/>
                      </a:lnTo>
                      <a:lnTo>
                        <a:pt x="0" y="205991"/>
                      </a:lnTo>
                      <a:close/>
                    </a:path>
                  </a:pathLst>
                </a:custGeom>
                <a:solidFill>
                  <a:srgbClr val="FF0000">
                    <a:alpha val="60001"/>
                  </a:srgbClr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86" name="Group 89">
                <a:extLst>
                  <a:ext uri="{FF2B5EF4-FFF2-40B4-BE49-F238E27FC236}">
                    <a16:creationId xmlns:a16="http://schemas.microsoft.com/office/drawing/2014/main" id="{78DFD431-B78F-4E62-A324-3BF3ACC960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660414" y="110369351"/>
                <a:ext cx="437322" cy="885299"/>
                <a:chOff x="109660414" y="110369351"/>
                <a:chExt cx="437322" cy="885299"/>
              </a:xfrm>
            </p:grpSpPr>
            <p:sp>
              <p:nvSpPr>
                <p:cNvPr id="1089" name="Freeform 90">
                  <a:extLst>
                    <a:ext uri="{FF2B5EF4-FFF2-40B4-BE49-F238E27FC236}">
                      <a16:creationId xmlns:a16="http://schemas.microsoft.com/office/drawing/2014/main" id="{EC978FA8-5092-4792-BF7A-702CD34C2B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751854" y="110550960"/>
                  <a:ext cx="111318" cy="127221"/>
                </a:xfrm>
                <a:custGeom>
                  <a:avLst/>
                  <a:gdLst>
                    <a:gd name="T0" fmla="*/ 15903 w 111318"/>
                    <a:gd name="T1" fmla="*/ 0 h 127221"/>
                    <a:gd name="T2" fmla="*/ 0 w 111318"/>
                    <a:gd name="T3" fmla="*/ 111318 h 127221"/>
                    <a:gd name="T4" fmla="*/ 99391 w 111318"/>
                    <a:gd name="T5" fmla="*/ 127221 h 127221"/>
                    <a:gd name="T6" fmla="*/ 111318 w 111318"/>
                    <a:gd name="T7" fmla="*/ 7951 h 127221"/>
                    <a:gd name="T8" fmla="*/ 15903 w 111318"/>
                    <a:gd name="T9" fmla="*/ 0 h 127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318" h="127221">
                      <a:moveTo>
                        <a:pt x="15903" y="0"/>
                      </a:moveTo>
                      <a:lnTo>
                        <a:pt x="0" y="111318"/>
                      </a:lnTo>
                      <a:lnTo>
                        <a:pt x="99391" y="127221"/>
                      </a:lnTo>
                      <a:lnTo>
                        <a:pt x="111318" y="7951"/>
                      </a:lnTo>
                      <a:lnTo>
                        <a:pt x="15903" y="0"/>
                      </a:lnTo>
                      <a:close/>
                    </a:path>
                  </a:pathLst>
                </a:custGeom>
                <a:solidFill>
                  <a:srgbClr val="FF0000">
                    <a:alpha val="60001"/>
                  </a:srgbClr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0" name="Freeform 91">
                  <a:extLst>
                    <a:ext uri="{FF2B5EF4-FFF2-40B4-BE49-F238E27FC236}">
                      <a16:creationId xmlns:a16="http://schemas.microsoft.com/office/drawing/2014/main" id="{02AA043A-5179-4D6D-8B3F-8F68B38B95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3172" y="110369351"/>
                  <a:ext cx="234564" cy="173850"/>
                </a:xfrm>
                <a:custGeom>
                  <a:avLst/>
                  <a:gdLst>
                    <a:gd name="T0" fmla="*/ 27830 w 234564"/>
                    <a:gd name="T1" fmla="*/ 35389 h 173850"/>
                    <a:gd name="T2" fmla="*/ 0 w 234564"/>
                    <a:gd name="T3" fmla="*/ 143123 h 173850"/>
                    <a:gd name="T4" fmla="*/ 79513 w 234564"/>
                    <a:gd name="T5" fmla="*/ 173850 h 173850"/>
                    <a:gd name="T6" fmla="*/ 95416 w 234564"/>
                    <a:gd name="T7" fmla="*/ 143123 h 173850"/>
                    <a:gd name="T8" fmla="*/ 99391 w 234564"/>
                    <a:gd name="T9" fmla="*/ 111318 h 173850"/>
                    <a:gd name="T10" fmla="*/ 182880 w 234564"/>
                    <a:gd name="T11" fmla="*/ 135172 h 173850"/>
                    <a:gd name="T12" fmla="*/ 214685 w 234564"/>
                    <a:gd name="T13" fmla="*/ 84220 h 173850"/>
                    <a:gd name="T14" fmla="*/ 234564 w 234564"/>
                    <a:gd name="T15" fmla="*/ 35389 h 173850"/>
                    <a:gd name="T16" fmla="*/ 23854 w 234564"/>
                    <a:gd name="T17" fmla="*/ 0 h 173850"/>
                    <a:gd name="T18" fmla="*/ 27830 w 234564"/>
                    <a:gd name="T19" fmla="*/ 35389 h 173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4564" h="173850">
                      <a:moveTo>
                        <a:pt x="27830" y="35389"/>
                      </a:moveTo>
                      <a:lnTo>
                        <a:pt x="0" y="143123"/>
                      </a:lnTo>
                      <a:lnTo>
                        <a:pt x="79513" y="173850"/>
                      </a:lnTo>
                      <a:lnTo>
                        <a:pt x="95416" y="143123"/>
                      </a:lnTo>
                      <a:lnTo>
                        <a:pt x="99391" y="111318"/>
                      </a:lnTo>
                      <a:lnTo>
                        <a:pt x="182880" y="135172"/>
                      </a:lnTo>
                      <a:lnTo>
                        <a:pt x="214685" y="84220"/>
                      </a:lnTo>
                      <a:lnTo>
                        <a:pt x="234564" y="35389"/>
                      </a:lnTo>
                      <a:lnTo>
                        <a:pt x="23854" y="0"/>
                      </a:lnTo>
                      <a:lnTo>
                        <a:pt x="27830" y="35389"/>
                      </a:lnTo>
                      <a:close/>
                    </a:path>
                  </a:pathLst>
                </a:custGeom>
                <a:solidFill>
                  <a:srgbClr val="FF0000">
                    <a:alpha val="60001"/>
                  </a:srgbClr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1" name="Freeform 92">
                  <a:extLst>
                    <a:ext uri="{FF2B5EF4-FFF2-40B4-BE49-F238E27FC236}">
                      <a16:creationId xmlns:a16="http://schemas.microsoft.com/office/drawing/2014/main" id="{35317313-5168-487E-BD16-5E9E0CB38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660414" y="110920696"/>
                  <a:ext cx="178904" cy="333954"/>
                </a:xfrm>
                <a:custGeom>
                  <a:avLst/>
                  <a:gdLst>
                    <a:gd name="T0" fmla="*/ 119269 w 178904"/>
                    <a:gd name="T1" fmla="*/ 0 h 333954"/>
                    <a:gd name="T2" fmla="*/ 107343 w 178904"/>
                    <a:gd name="T3" fmla="*/ 75537 h 333954"/>
                    <a:gd name="T4" fmla="*/ 0 w 178904"/>
                    <a:gd name="T5" fmla="*/ 47707 h 333954"/>
                    <a:gd name="T6" fmla="*/ 131196 w 178904"/>
                    <a:gd name="T7" fmla="*/ 333954 h 333954"/>
                    <a:gd name="T8" fmla="*/ 178904 w 178904"/>
                    <a:gd name="T9" fmla="*/ 11927 h 333954"/>
                    <a:gd name="T10" fmla="*/ 119269 w 178904"/>
                    <a:gd name="T11" fmla="*/ 0 h 3339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8904" h="333954">
                      <a:moveTo>
                        <a:pt x="119269" y="0"/>
                      </a:moveTo>
                      <a:lnTo>
                        <a:pt x="107343" y="75537"/>
                      </a:lnTo>
                      <a:lnTo>
                        <a:pt x="0" y="47707"/>
                      </a:lnTo>
                      <a:lnTo>
                        <a:pt x="131196" y="333954"/>
                      </a:lnTo>
                      <a:lnTo>
                        <a:pt x="178904" y="11927"/>
                      </a:lnTo>
                      <a:lnTo>
                        <a:pt x="119269" y="0"/>
                      </a:lnTo>
                      <a:close/>
                    </a:path>
                  </a:pathLst>
                </a:custGeom>
                <a:solidFill>
                  <a:srgbClr val="FF0000">
                    <a:alpha val="60001"/>
                  </a:srgbClr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87" name="Freeform 93">
                <a:extLst>
                  <a:ext uri="{FF2B5EF4-FFF2-40B4-BE49-F238E27FC236}">
                    <a16:creationId xmlns:a16="http://schemas.microsoft.com/office/drawing/2014/main" id="{21873E3E-3E5B-40B4-A7F4-6705611CF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385225" y="110747175"/>
                <a:ext cx="342900" cy="185738"/>
              </a:xfrm>
              <a:custGeom>
                <a:avLst/>
                <a:gdLst>
                  <a:gd name="T0" fmla="*/ 0 w 342900"/>
                  <a:gd name="T1" fmla="*/ 28575 h 185738"/>
                  <a:gd name="T2" fmla="*/ 71438 w 342900"/>
                  <a:gd name="T3" fmla="*/ 0 h 185738"/>
                  <a:gd name="T4" fmla="*/ 114300 w 342900"/>
                  <a:gd name="T5" fmla="*/ 4763 h 185738"/>
                  <a:gd name="T6" fmla="*/ 161925 w 342900"/>
                  <a:gd name="T7" fmla="*/ 47625 h 185738"/>
                  <a:gd name="T8" fmla="*/ 242888 w 342900"/>
                  <a:gd name="T9" fmla="*/ 114300 h 185738"/>
                  <a:gd name="T10" fmla="*/ 314325 w 342900"/>
                  <a:gd name="T11" fmla="*/ 161925 h 185738"/>
                  <a:gd name="T12" fmla="*/ 342900 w 342900"/>
                  <a:gd name="T13" fmla="*/ 185738 h 185738"/>
                  <a:gd name="T14" fmla="*/ 0 w 342900"/>
                  <a:gd name="T15" fmla="*/ 28575 h 185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2900" h="185738">
                    <a:moveTo>
                      <a:pt x="0" y="28575"/>
                    </a:moveTo>
                    <a:lnTo>
                      <a:pt x="71438" y="0"/>
                    </a:lnTo>
                    <a:lnTo>
                      <a:pt x="114300" y="4763"/>
                    </a:lnTo>
                    <a:lnTo>
                      <a:pt x="161925" y="47625"/>
                    </a:lnTo>
                    <a:lnTo>
                      <a:pt x="242888" y="114300"/>
                    </a:lnTo>
                    <a:lnTo>
                      <a:pt x="314325" y="161925"/>
                    </a:lnTo>
                    <a:lnTo>
                      <a:pt x="342900" y="185738"/>
                    </a:lnTo>
                    <a:lnTo>
                      <a:pt x="0" y="28575"/>
                    </a:lnTo>
                    <a:close/>
                  </a:path>
                </a:pathLst>
              </a:custGeom>
              <a:solidFill>
                <a:srgbClr val="FF0000">
                  <a:alpha val="60001"/>
                </a:srgbClr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" name="Freeform 94">
                <a:extLst>
                  <a:ext uri="{FF2B5EF4-FFF2-40B4-BE49-F238E27FC236}">
                    <a16:creationId xmlns:a16="http://schemas.microsoft.com/office/drawing/2014/main" id="{4694F4CE-BF96-4731-B84E-6D16C8F15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161388" y="110932913"/>
                <a:ext cx="85725" cy="88538"/>
              </a:xfrm>
              <a:custGeom>
                <a:avLst/>
                <a:gdLst>
                  <a:gd name="T0" fmla="*/ 0 w 85725"/>
                  <a:gd name="T1" fmla="*/ 0 h 88538"/>
                  <a:gd name="T2" fmla="*/ 4762 w 85725"/>
                  <a:gd name="T3" fmla="*/ 69053 h 88538"/>
                  <a:gd name="T4" fmla="*/ 52387 w 85725"/>
                  <a:gd name="T5" fmla="*/ 88538 h 88538"/>
                  <a:gd name="T6" fmla="*/ 85725 w 85725"/>
                  <a:gd name="T7" fmla="*/ 16095 h 88538"/>
                  <a:gd name="T8" fmla="*/ 0 w 85725"/>
                  <a:gd name="T9" fmla="*/ 0 h 88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725" h="88538">
                    <a:moveTo>
                      <a:pt x="0" y="0"/>
                    </a:moveTo>
                    <a:lnTo>
                      <a:pt x="4762" y="69053"/>
                    </a:lnTo>
                    <a:lnTo>
                      <a:pt x="52387" y="88538"/>
                    </a:lnTo>
                    <a:lnTo>
                      <a:pt x="85725" y="160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60001"/>
                </a:srgbClr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84" name="Freeform 95">
              <a:extLst>
                <a:ext uri="{FF2B5EF4-FFF2-40B4-BE49-F238E27FC236}">
                  <a16:creationId xmlns:a16="http://schemas.microsoft.com/office/drawing/2014/main" id="{27730BD5-53C2-4B79-89A0-19147A94B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63172" y="110751938"/>
              <a:ext cx="141053" cy="161925"/>
            </a:xfrm>
            <a:custGeom>
              <a:avLst/>
              <a:gdLst>
                <a:gd name="T0" fmla="*/ 0 w 141053"/>
                <a:gd name="T1" fmla="*/ 57150 h 161925"/>
                <a:gd name="T2" fmla="*/ 0 w 141053"/>
                <a:gd name="T3" fmla="*/ 0 h 161925"/>
                <a:gd name="T4" fmla="*/ 126766 w 141053"/>
                <a:gd name="T5" fmla="*/ 38100 h 161925"/>
                <a:gd name="T6" fmla="*/ 141053 w 141053"/>
                <a:gd name="T7" fmla="*/ 71437 h 161925"/>
                <a:gd name="T8" fmla="*/ 131528 w 141053"/>
                <a:gd name="T9" fmla="*/ 100012 h 161925"/>
                <a:gd name="T10" fmla="*/ 131528 w 141053"/>
                <a:gd name="T11" fmla="*/ 147637 h 161925"/>
                <a:gd name="T12" fmla="*/ 60091 w 141053"/>
                <a:gd name="T13" fmla="*/ 161925 h 161925"/>
                <a:gd name="T14" fmla="*/ 60091 w 141053"/>
                <a:gd name="T15" fmla="*/ 66675 h 161925"/>
                <a:gd name="T16" fmla="*/ 0 w 141053"/>
                <a:gd name="T17" fmla="*/ 57150 h 16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053" h="161925">
                  <a:moveTo>
                    <a:pt x="0" y="57150"/>
                  </a:moveTo>
                  <a:lnTo>
                    <a:pt x="0" y="0"/>
                  </a:lnTo>
                  <a:lnTo>
                    <a:pt x="126766" y="38100"/>
                  </a:lnTo>
                  <a:lnTo>
                    <a:pt x="141053" y="71437"/>
                  </a:lnTo>
                  <a:lnTo>
                    <a:pt x="131528" y="100012"/>
                  </a:lnTo>
                  <a:lnTo>
                    <a:pt x="131528" y="147637"/>
                  </a:lnTo>
                  <a:lnTo>
                    <a:pt x="60091" y="161925"/>
                  </a:lnTo>
                  <a:lnTo>
                    <a:pt x="60091" y="66675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rgbClr val="FF0000">
                <a:alpha val="60001"/>
              </a:srgbClr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431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Downtown Parking Demand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1" y="1370012"/>
            <a:ext cx="5398524" cy="3574127"/>
          </a:xfrm>
        </p:spPr>
        <p:txBody>
          <a:bodyPr>
            <a:normAutofit/>
          </a:bodyPr>
          <a:lstStyle/>
          <a:p>
            <a:r>
              <a:rPr lang="en-US" dirty="0"/>
              <a:t>Peak Occupancy of City Lots</a:t>
            </a:r>
          </a:p>
          <a:p>
            <a:pPr lvl="1"/>
            <a:r>
              <a:rPr lang="en-US" dirty="0"/>
              <a:t>85% - Noon (Not Including Bridge St. Lot)</a:t>
            </a:r>
          </a:p>
          <a:p>
            <a:pPr lvl="1"/>
            <a:r>
              <a:rPr lang="en-US" dirty="0"/>
              <a:t>55% - Evenings</a:t>
            </a:r>
          </a:p>
          <a:p>
            <a:pPr lvl="1"/>
            <a:r>
              <a:rPr lang="en-US" dirty="0"/>
              <a:t>Margaret and Court – 100%</a:t>
            </a:r>
          </a:p>
          <a:p>
            <a:pPr lvl="1"/>
            <a:r>
              <a:rPr lang="en-US" dirty="0"/>
              <a:t>Durkee St. – 86%</a:t>
            </a:r>
          </a:p>
          <a:p>
            <a:r>
              <a:rPr lang="en-US" dirty="0"/>
              <a:t>Can Usually Find A Space in Durkee St. Lot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1B2AD-66E3-44DC-9018-A91B43400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67" r="14960" b="7826"/>
          <a:stretch/>
        </p:blipFill>
        <p:spPr>
          <a:xfrm>
            <a:off x="6490252" y="2265812"/>
            <a:ext cx="2484783" cy="155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Downtown Parking Demand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70012"/>
            <a:ext cx="6557341" cy="3574127"/>
          </a:xfrm>
        </p:spPr>
        <p:txBody>
          <a:bodyPr>
            <a:normAutofit/>
          </a:bodyPr>
          <a:lstStyle/>
          <a:p>
            <a:r>
              <a:rPr lang="en-US" dirty="0"/>
              <a:t>Peak Occupancy of On-Street Parking</a:t>
            </a:r>
          </a:p>
          <a:p>
            <a:pPr lvl="1"/>
            <a:r>
              <a:rPr lang="en-US" dirty="0"/>
              <a:t>Overall Peak of 62%</a:t>
            </a:r>
          </a:p>
          <a:p>
            <a:pPr lvl="1"/>
            <a:r>
              <a:rPr lang="en-US" dirty="0"/>
              <a:t>Specific Streets</a:t>
            </a:r>
          </a:p>
          <a:p>
            <a:pPr lvl="2"/>
            <a:r>
              <a:rPr lang="en-US" dirty="0"/>
              <a:t>Brinkerhoff – 77%</a:t>
            </a:r>
          </a:p>
          <a:p>
            <a:pPr lvl="2"/>
            <a:r>
              <a:rPr lang="en-US" dirty="0"/>
              <a:t>Clinton – 98%</a:t>
            </a:r>
          </a:p>
          <a:p>
            <a:pPr lvl="2"/>
            <a:r>
              <a:rPr lang="en-US" dirty="0"/>
              <a:t>Margaret – 82%</a:t>
            </a:r>
          </a:p>
          <a:p>
            <a:r>
              <a:rPr lang="en-US" dirty="0"/>
              <a:t>Can Usually Find a Space – May Have to Circle Block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M-template-20140529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sponse Summary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SM-template-20140529.potx</Template>
  <TotalTime>8071</TotalTime>
  <Words>707</Words>
  <Application>Microsoft Office PowerPoint</Application>
  <PresentationFormat>On-screen Show (16:9)</PresentationFormat>
  <Paragraphs>200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Helvetica Neue</vt:lpstr>
      <vt:lpstr>Segoe UI</vt:lpstr>
      <vt:lpstr>SM-template-20140529</vt:lpstr>
      <vt:lpstr>2_Custom Design</vt:lpstr>
      <vt:lpstr>1_Custom Design</vt:lpstr>
      <vt:lpstr>Custom Design</vt:lpstr>
      <vt:lpstr>Response Summary</vt:lpstr>
      <vt:lpstr>PowerPoint Presentation</vt:lpstr>
      <vt:lpstr>Purpose of Study</vt:lpstr>
      <vt:lpstr>Project Approach &amp; Methodology</vt:lpstr>
      <vt:lpstr>Project Approach &amp; Methodology</vt:lpstr>
      <vt:lpstr>Project Approach &amp; Methodology</vt:lpstr>
      <vt:lpstr>Downtown Parking Supply</vt:lpstr>
      <vt:lpstr>Preliminary Findings</vt:lpstr>
      <vt:lpstr>Downtown Parking Demand</vt:lpstr>
      <vt:lpstr>Downtown Parking Demand</vt:lpstr>
      <vt:lpstr>Public Survey</vt:lpstr>
      <vt:lpstr>Public Survey</vt:lpstr>
      <vt:lpstr>Public Survey</vt:lpstr>
      <vt:lpstr>Comparable Cities</vt:lpstr>
      <vt:lpstr>Comparable Cities</vt:lpstr>
      <vt:lpstr>Comparable Cities</vt:lpstr>
      <vt:lpstr>Parking Operations</vt:lpstr>
      <vt:lpstr>PowerPoint Presentation</vt:lpstr>
      <vt:lpstr>PowerPoint Presentation</vt:lpstr>
      <vt:lpstr>PowerPoint Presentation</vt:lpstr>
      <vt:lpstr>Observations</vt:lpstr>
      <vt:lpstr>Observations</vt:lpstr>
      <vt:lpstr>Durkee St. Lot</vt:lpstr>
      <vt:lpstr>Durkee St. Lot</vt:lpstr>
      <vt:lpstr>General Downtown Parking Needs</vt:lpstr>
      <vt:lpstr>Parking Decision Point</vt:lpstr>
      <vt:lpstr>Laissez – Faire System</vt:lpstr>
      <vt:lpstr>Managed System</vt:lpstr>
      <vt:lpstr>PowerPoint Presentation</vt:lpstr>
      <vt:lpstr>Effective Parking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</vt:vector>
  </TitlesOfParts>
  <Company>SurveyMonkey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Clarke</dc:creator>
  <cp:lastModifiedBy>Jon Forster</cp:lastModifiedBy>
  <cp:revision>541</cp:revision>
  <cp:lastPrinted>2017-10-24T19:22:35Z</cp:lastPrinted>
  <dcterms:created xsi:type="dcterms:W3CDTF">2014-01-30T23:18:11Z</dcterms:created>
  <dcterms:modified xsi:type="dcterms:W3CDTF">2017-10-25T01:41:26Z</dcterms:modified>
</cp:coreProperties>
</file>